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76" r:id="rId2"/>
    <p:sldId id="278" r:id="rId3"/>
    <p:sldId id="281" r:id="rId4"/>
    <p:sldId id="266" r:id="rId5"/>
    <p:sldId id="280" r:id="rId6"/>
    <p:sldId id="279" r:id="rId7"/>
    <p:sldId id="282" r:id="rId8"/>
    <p:sldId id="283" r:id="rId9"/>
    <p:sldId id="284" r:id="rId10"/>
    <p:sldId id="285" r:id="rId11"/>
    <p:sldId id="286" r:id="rId12"/>
    <p:sldId id="287" r:id="rId13"/>
    <p:sldId id="277"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i3Pbm+IHXdNasrXEh5XSYDCtsebA=="/>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B7A8CBE-8857-4A41-AB79-52FA06C04FD9}">
  <a:tblStyle styleId="{EB7A8CBE-8857-4A41-AB79-52FA06C04FD9}" styleName="Table_0">
    <a:wholeTbl>
      <a:tcTxStyle b="off" i="off">
        <a:font>
          <a:latin typeface="Calibri"/>
          <a:ea typeface="Calibri"/>
          <a:cs typeface="Calibri"/>
        </a:font>
        <a:schemeClr val="dk1"/>
      </a:tcTxStyle>
      <a:tcStyle>
        <a:tcBdr>
          <a:left>
            <a:ln w="12700" cap="flat" cmpd="sng">
              <a:solidFill>
                <a:schemeClr val="accent3"/>
              </a:solidFill>
              <a:prstDash val="solid"/>
              <a:round/>
              <a:headEnd type="none" w="sm" len="sm"/>
              <a:tailEnd type="none" w="sm" len="sm"/>
            </a:ln>
          </a:left>
          <a:right>
            <a:ln w="12700" cap="flat" cmpd="sng">
              <a:solidFill>
                <a:schemeClr val="accent3"/>
              </a:solidFill>
              <a:prstDash val="solid"/>
              <a:round/>
              <a:headEnd type="none" w="sm" len="sm"/>
              <a:tailEnd type="none" w="sm" len="sm"/>
            </a:ln>
          </a:right>
          <a:top>
            <a:ln w="12700" cap="flat" cmpd="sng">
              <a:solidFill>
                <a:schemeClr val="accent3"/>
              </a:solidFill>
              <a:prstDash val="solid"/>
              <a:round/>
              <a:headEnd type="none" w="sm" len="sm"/>
              <a:tailEnd type="none" w="sm" len="sm"/>
            </a:ln>
          </a:top>
          <a:bottom>
            <a:ln w="12700" cap="flat" cmpd="sng">
              <a:solidFill>
                <a:schemeClr val="accent3"/>
              </a:solidFill>
              <a:prstDash val="solid"/>
              <a:round/>
              <a:headEnd type="none" w="sm" len="sm"/>
              <a:tailEnd type="none" w="sm" len="sm"/>
            </a:ln>
          </a:bottom>
          <a:insideH>
            <a:ln w="12700" cap="flat" cmpd="sng">
              <a:solidFill>
                <a:schemeClr val="accent3"/>
              </a:solidFill>
              <a:prstDash val="solid"/>
              <a:round/>
              <a:headEnd type="none" w="sm" len="sm"/>
              <a:tailEnd type="none" w="sm" len="sm"/>
            </a:ln>
          </a:insideH>
          <a:insideV>
            <a:ln w="12700" cap="flat" cmpd="sng">
              <a:solidFill>
                <a:schemeClr val="accent3"/>
              </a:solidFill>
              <a:prstDash val="solid"/>
              <a:round/>
              <a:headEnd type="none" w="sm" len="sm"/>
              <a:tailEnd type="none" w="sm" len="sm"/>
            </a:ln>
          </a:insideV>
        </a:tcBdr>
        <a:fill>
          <a:solidFill>
            <a:srgbClr val="F0F0F0"/>
          </a:solidFill>
        </a:fill>
      </a:tcStyle>
    </a:wholeTbl>
    <a:band1H>
      <a:tcTxStyle/>
      <a:tcStyle>
        <a:tcBdr/>
        <a:fill>
          <a:solidFill>
            <a:srgbClr val="E0E0E0"/>
          </a:solidFill>
        </a:fill>
      </a:tcStyle>
    </a:band1H>
    <a:band2H>
      <a:tcTxStyle/>
      <a:tcStyle>
        <a:tcBdr/>
      </a:tcStyle>
    </a:band2H>
    <a:band1V>
      <a:tcTxStyle/>
      <a:tcStyle>
        <a:tcBdr/>
        <a:fill>
          <a:solidFill>
            <a:srgbClr val="E0E0E0"/>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3"/>
              </a:solidFill>
              <a:prstDash val="solid"/>
              <a:round/>
              <a:headEnd type="none" w="sm" len="sm"/>
              <a:tailEnd type="none" w="sm" len="sm"/>
            </a:ln>
          </a:top>
        </a:tcBdr>
        <a:fill>
          <a:solidFill>
            <a:srgbClr val="F0F0F0"/>
          </a:solidFill>
        </a:fill>
      </a:tcStyle>
    </a:lastRow>
    <a:seCell>
      <a:tcTxStyle/>
      <a:tcStyle>
        <a:tcBdr/>
      </a:tcStyle>
    </a:seCell>
    <a:swCell>
      <a:tcTxStyle/>
      <a:tcStyle>
        <a:tcBdr/>
      </a:tcStyle>
    </a:swCell>
    <a:firstRow>
      <a:tcTxStyle b="on" i="off"/>
      <a:tcStyle>
        <a:tcBdr/>
        <a:fill>
          <a:solidFill>
            <a:srgbClr val="F0F0F0"/>
          </a:solidFill>
        </a:fill>
      </a:tcStyle>
    </a:firstRow>
    <a:neCell>
      <a:tcTxStyle/>
      <a:tcStyle>
        <a:tcBdr/>
      </a:tcStyle>
    </a:neCell>
    <a:nwCell>
      <a:tcTxStyle/>
      <a:tcStyle>
        <a:tcBdr/>
      </a:tcStyle>
    </a:nwCell>
  </a:tblStyle>
  <a:tblStyle styleId="{E4512D5D-A8E8-4E88-816F-8053393D863B}"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997"/>
    <p:restoredTop sz="57976"/>
  </p:normalViewPr>
  <p:slideViewPr>
    <p:cSldViewPr snapToGrid="0" snapToObjects="1">
      <p:cViewPr>
        <p:scale>
          <a:sx n="244" d="100"/>
          <a:sy n="244" d="100"/>
        </p:scale>
        <p:origin x="144" y="-4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26"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5" Type="http://customschemas.google.com/relationships/presentationmetadata" Target="metadata"/><Relationship Id="rId2" Type="http://schemas.openxmlformats.org/officeDocument/2006/relationships/slide" Target="slides/slide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viewProps" Target="viewProps.xml"/></Relationships>
</file>

<file path=ppt/media/hdphoto1.wdp>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jpg>
</file>

<file path=ppt/media/image25.jpg>
</file>

<file path=ppt/media/image26.jpg>
</file>

<file path=ppt/media/image27.jpg>
</file>

<file path=ppt/media/image28.png>
</file>

<file path=ppt/media/image29.png>
</file>

<file path=ppt/media/image3.png>
</file>

<file path=ppt/media/image30.jpg>
</file>

<file path=ppt/media/image31.jpg>
</file>

<file path=ppt/media/image32.PNG>
</file>

<file path=ppt/media/image33.PNG>
</file>

<file path=ppt/media/image34.png>
</file>

<file path=ppt/media/image35.jpg>
</file>

<file path=ppt/media/image36.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8" name="Google Shape;89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02421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SG" dirty="0"/>
              <a:t>Data Transform</a:t>
            </a:r>
            <a:endParaRPr dirty="0"/>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58884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SG" dirty="0"/>
              <a:t>Data Transform</a:t>
            </a:r>
            <a:endParaRPr dirty="0"/>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7345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SG" dirty="0" err="1"/>
              <a:t>DataFrame</a:t>
            </a:r>
            <a:r>
              <a:rPr lang="en-SG" dirty="0"/>
              <a:t>: Data Wrangling =&gt; Data Analysis (</a:t>
            </a:r>
            <a:r>
              <a:rPr lang="en-SG" dirty="0" err="1"/>
              <a:t>group_by</a:t>
            </a:r>
            <a:r>
              <a:rPr lang="en-SG" dirty="0"/>
              <a:t>, apply)</a:t>
            </a:r>
          </a:p>
          <a:p>
            <a:pPr marL="0" lvl="0" indent="0" algn="l" rtl="0">
              <a:spcBef>
                <a:spcPts val="0"/>
              </a:spcBef>
              <a:spcAft>
                <a:spcPts val="0"/>
              </a:spcAft>
              <a:buNone/>
            </a:pPr>
            <a:r>
              <a:rPr lang="en-SG" dirty="0"/>
              <a:t>ETL: Example of ETL Pipeline, how do we create the Pipeline</a:t>
            </a:r>
          </a:p>
          <a:p>
            <a:pPr marL="0" lvl="0" indent="0" algn="l" rtl="0">
              <a:spcBef>
                <a:spcPts val="0"/>
              </a:spcBef>
              <a:spcAft>
                <a:spcPts val="0"/>
              </a:spcAft>
              <a:buNone/>
            </a:pPr>
            <a:endParaRPr lang="en-SG" dirty="0"/>
          </a:p>
          <a:p>
            <a:pPr marL="0" lvl="0" indent="0" algn="l" rtl="0">
              <a:spcBef>
                <a:spcPts val="0"/>
              </a:spcBef>
              <a:spcAft>
                <a:spcPts val="0"/>
              </a:spcAft>
              <a:buNone/>
            </a:pPr>
            <a:endParaRPr dirty="0"/>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303989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Deeper </a:t>
            </a:r>
            <a:r>
              <a:rPr lang="en-US" dirty="0" err="1"/>
              <a:t>DataFrame</a:t>
            </a:r>
            <a:r>
              <a:rPr lang="en-US" dirty="0"/>
              <a:t> vs RDDs: https://</a:t>
            </a:r>
            <a:r>
              <a:rPr lang="en-US" dirty="0" err="1"/>
              <a:t>learning.oreilly.com</a:t>
            </a:r>
            <a:r>
              <a:rPr lang="en-US" dirty="0"/>
              <a:t>/library/view/learning-spark-2nd/9781492050032/ch03.html#key_merits_and_benefits</a:t>
            </a:r>
            <a:endParaRPr dirty="0"/>
          </a:p>
        </p:txBody>
      </p:sp>
      <p:sp>
        <p:nvSpPr>
          <p:cNvPr id="898" name="Google Shape;89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9168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8" name="Google Shape;89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09637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8" name="Google Shape;89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4359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5979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6044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0804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585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3101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 name="Google Shape;14;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2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2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2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2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2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2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9"/>
          <p:cNvSpPr>
            <a:spLocks noGrp="1"/>
          </p:cNvSpPr>
          <p:nvPr>
            <p:ph type="pic" idx="2"/>
          </p:nvPr>
        </p:nvSpPr>
        <p:spPr>
          <a:xfrm>
            <a:off x="5183188" y="987425"/>
            <a:ext cx="6172200" cy="4873625"/>
          </a:xfrm>
          <a:prstGeom prst="rect">
            <a:avLst/>
          </a:prstGeom>
          <a:noFill/>
          <a:ln>
            <a:noFill/>
          </a:ln>
        </p:spPr>
      </p:sp>
      <p:sp>
        <p:nvSpPr>
          <p:cNvPr id="64" name="Google Shape;64;p2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3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32.PNG"/><Relationship Id="rId5" Type="http://schemas.openxmlformats.org/officeDocument/2006/relationships/image" Target="../media/image31.jpg"/><Relationship Id="rId4" Type="http://schemas.openxmlformats.org/officeDocument/2006/relationships/image" Target="../media/image30.jp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36.jpg"/><Relationship Id="rId4" Type="http://schemas.openxmlformats.org/officeDocument/2006/relationships/image" Target="../media/image35.jp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image" Target="../media/image6.png"/><Relationship Id="rId7"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7.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4.jpg"/><Relationship Id="rId5" Type="http://schemas.openxmlformats.org/officeDocument/2006/relationships/image" Target="../media/image23.jpg"/><Relationship Id="rId4" Type="http://schemas.openxmlformats.org/officeDocument/2006/relationships/image" Target="../media/image22.jp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7.jpg"/><Relationship Id="rId5" Type="http://schemas.openxmlformats.org/officeDocument/2006/relationships/image" Target="../media/image26.jpg"/><Relationship Id="rId4" Type="http://schemas.openxmlformats.org/officeDocument/2006/relationships/image" Target="../media/image25.jp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19"/>
          <p:cNvSpPr/>
          <p:nvPr/>
        </p:nvSpPr>
        <p:spPr>
          <a:xfrm>
            <a:off x="0" y="0"/>
            <a:ext cx="12192000" cy="825623"/>
          </a:xfrm>
          <a:prstGeom prst="rect">
            <a:avLst/>
          </a:prstGeom>
          <a:solidFill>
            <a:srgbClr val="00B05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901" name="Google Shape;901;p19"/>
          <p:cNvSpPr txBox="1"/>
          <p:nvPr/>
        </p:nvSpPr>
        <p:spPr>
          <a:xfrm>
            <a:off x="260339" y="58868"/>
            <a:ext cx="10425382"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bg1"/>
                </a:solidFill>
                <a:latin typeface="Calibri"/>
                <a:ea typeface="Calibri"/>
                <a:cs typeface="Calibri"/>
                <a:sym typeface="Calibri"/>
              </a:rPr>
              <a:t>SPARK</a:t>
            </a:r>
          </a:p>
        </p:txBody>
      </p:sp>
      <p:sp>
        <p:nvSpPr>
          <p:cNvPr id="4" name="TextBox 3">
            <a:extLst>
              <a:ext uri="{FF2B5EF4-FFF2-40B4-BE49-F238E27FC236}">
                <a16:creationId xmlns:a16="http://schemas.microsoft.com/office/drawing/2014/main" id="{63DFA9D0-875F-FE05-400B-B89BEB800F0A}"/>
              </a:ext>
            </a:extLst>
          </p:cNvPr>
          <p:cNvSpPr txBox="1"/>
          <p:nvPr/>
        </p:nvSpPr>
        <p:spPr>
          <a:xfrm>
            <a:off x="4871938" y="1728467"/>
            <a:ext cx="7142854" cy="523220"/>
          </a:xfrm>
          <a:prstGeom prst="rect">
            <a:avLst/>
          </a:prstGeom>
          <a:noFill/>
        </p:spPr>
        <p:txBody>
          <a:bodyPr wrap="square">
            <a:spAutoFit/>
          </a:bodyPr>
          <a:lstStyle/>
          <a:p>
            <a:pPr algn="just"/>
            <a:r>
              <a:rPr lang="en-SG" dirty="0">
                <a:solidFill>
                  <a:srgbClr val="00B050"/>
                </a:solidFill>
                <a:latin typeface="Noto Serif" panose="02020600060500020200" pitchFamily="18" charset="0"/>
                <a:ea typeface="Noto Serif" panose="02020600060500020200" pitchFamily="18" charset="0"/>
                <a:cs typeface="Noto Serif" panose="02020600060500020200" pitchFamily="18" charset="0"/>
              </a:rPr>
              <a:t>Apache Spark </a:t>
            </a:r>
            <a:r>
              <a:rPr lang="en-SG" dirty="0">
                <a:latin typeface="Noto Serif" panose="02020600060500020200" pitchFamily="18" charset="0"/>
                <a:ea typeface="Noto Serif" panose="02020600060500020200" pitchFamily="18" charset="0"/>
                <a:cs typeface="Noto Serif" panose="02020600060500020200" pitchFamily="18" charset="0"/>
              </a:rPr>
              <a:t>claims that it can run certain data processing jobs up to </a:t>
            </a:r>
            <a:r>
              <a:rPr lang="en-SG" b="1" dirty="0">
                <a:latin typeface="Noto Serif" panose="02020600060500020200" pitchFamily="18" charset="0"/>
                <a:ea typeface="Noto Serif" panose="02020600060500020200" pitchFamily="18" charset="0"/>
                <a:cs typeface="Noto Serif" panose="02020600060500020200" pitchFamily="18" charset="0"/>
              </a:rPr>
              <a:t>100 times faster </a:t>
            </a:r>
            <a:r>
              <a:rPr lang="en-SG" dirty="0">
                <a:latin typeface="Noto Serif" panose="02020600060500020200" pitchFamily="18" charset="0"/>
                <a:ea typeface="Noto Serif" panose="02020600060500020200" pitchFamily="18" charset="0"/>
                <a:cs typeface="Noto Serif" panose="02020600060500020200" pitchFamily="18" charset="0"/>
              </a:rPr>
              <a:t>than </a:t>
            </a:r>
            <a:r>
              <a:rPr lang="en-SG" dirty="0">
                <a:solidFill>
                  <a:srgbClr val="FF0000"/>
                </a:solidFill>
                <a:latin typeface="Noto Serif" panose="02020600060500020200" pitchFamily="18" charset="0"/>
                <a:ea typeface="Noto Serif" panose="02020600060500020200" pitchFamily="18" charset="0"/>
                <a:cs typeface="Noto Serif" panose="02020600060500020200" pitchFamily="18" charset="0"/>
              </a:rPr>
              <a:t>Hadoop MapReduce</a:t>
            </a:r>
            <a:r>
              <a:rPr lang="en-SG" dirty="0">
                <a:latin typeface="Noto Serif" panose="02020600060500020200" pitchFamily="18" charset="0"/>
                <a:ea typeface="Noto Serif" panose="02020600060500020200" pitchFamily="18" charset="0"/>
                <a:cs typeface="Noto Serif" panose="02020600060500020200" pitchFamily="18" charset="0"/>
              </a:rPr>
              <a:t>.</a:t>
            </a:r>
            <a:endParaRPr lang="en-US" dirty="0">
              <a:latin typeface="Noto Serif" panose="02020600060500020200" pitchFamily="18" charset="0"/>
              <a:ea typeface="Noto Serif" panose="02020600060500020200" pitchFamily="18" charset="0"/>
              <a:cs typeface="Noto Serif" panose="02020600060500020200" pitchFamily="18" charset="0"/>
            </a:endParaRPr>
          </a:p>
        </p:txBody>
      </p:sp>
      <p:sp>
        <p:nvSpPr>
          <p:cNvPr id="7" name="TextBox 6">
            <a:extLst>
              <a:ext uri="{FF2B5EF4-FFF2-40B4-BE49-F238E27FC236}">
                <a16:creationId xmlns:a16="http://schemas.microsoft.com/office/drawing/2014/main" id="{4B22988A-7C89-69F4-1F1F-94F54EF2BB68}"/>
              </a:ext>
            </a:extLst>
          </p:cNvPr>
          <p:cNvSpPr txBox="1"/>
          <p:nvPr/>
        </p:nvSpPr>
        <p:spPr>
          <a:xfrm>
            <a:off x="0" y="3706048"/>
            <a:ext cx="4667693" cy="523220"/>
          </a:xfrm>
          <a:prstGeom prst="rect">
            <a:avLst/>
          </a:prstGeom>
          <a:noFill/>
          <a:ln>
            <a:solidFill>
              <a:srgbClr val="00B050"/>
            </a:solidFill>
            <a:prstDash val="dash"/>
          </a:ln>
        </p:spPr>
        <p:txBody>
          <a:bodyPr wrap="square">
            <a:spAutoFit/>
          </a:bodyPr>
          <a:lstStyle/>
          <a:p>
            <a:pPr algn="just"/>
            <a:r>
              <a:rPr lang="en-SG" i="0" dirty="0">
                <a:solidFill>
                  <a:srgbClr val="3D3B49"/>
                </a:solidFill>
                <a:effectLst/>
                <a:latin typeface="Noto serif" panose="02020600060500020200" pitchFamily="18" charset="0"/>
              </a:rPr>
              <a:t>Apart from the core computation engine (Spark Core), Spark is comprised of four main components:</a:t>
            </a:r>
            <a:endParaRPr lang="en-US" dirty="0"/>
          </a:p>
        </p:txBody>
      </p:sp>
      <p:grpSp>
        <p:nvGrpSpPr>
          <p:cNvPr id="24" name="Group 23">
            <a:extLst>
              <a:ext uri="{FF2B5EF4-FFF2-40B4-BE49-F238E27FC236}">
                <a16:creationId xmlns:a16="http://schemas.microsoft.com/office/drawing/2014/main" id="{CFCF6877-B842-16B1-DF50-9F61D5341F0E}"/>
              </a:ext>
            </a:extLst>
          </p:cNvPr>
          <p:cNvGrpSpPr/>
          <p:nvPr/>
        </p:nvGrpSpPr>
        <p:grpSpPr>
          <a:xfrm>
            <a:off x="624664" y="3695416"/>
            <a:ext cx="9886958" cy="2746083"/>
            <a:chOff x="624664" y="2676191"/>
            <a:chExt cx="9886958" cy="2746083"/>
          </a:xfrm>
        </p:grpSpPr>
        <p:grpSp>
          <p:nvGrpSpPr>
            <p:cNvPr id="13" name="Group 12">
              <a:extLst>
                <a:ext uri="{FF2B5EF4-FFF2-40B4-BE49-F238E27FC236}">
                  <a16:creationId xmlns:a16="http://schemas.microsoft.com/office/drawing/2014/main" id="{C63949C3-7C06-440D-BA11-112C5847FE90}"/>
                </a:ext>
              </a:extLst>
            </p:cNvPr>
            <p:cNvGrpSpPr/>
            <p:nvPr/>
          </p:nvGrpSpPr>
          <p:grpSpPr>
            <a:xfrm>
              <a:off x="624664" y="3567228"/>
              <a:ext cx="9886958" cy="1855046"/>
              <a:chOff x="624664" y="3567228"/>
              <a:chExt cx="9886958" cy="1855046"/>
            </a:xfrm>
          </p:grpSpPr>
          <p:pic>
            <p:nvPicPr>
              <p:cNvPr id="1026" name="Picture 2" descr="aaps 0101">
                <a:extLst>
                  <a:ext uri="{FF2B5EF4-FFF2-40B4-BE49-F238E27FC236}">
                    <a16:creationId xmlns:a16="http://schemas.microsoft.com/office/drawing/2014/main" id="{AAC67794-CD31-802C-C373-B7A69AB50B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6147" y="3597317"/>
                <a:ext cx="7165475" cy="1824957"/>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6F33B52D-529F-0C22-1E51-F5E77BC9ECFA}"/>
                  </a:ext>
                </a:extLst>
              </p:cNvPr>
              <p:cNvGrpSpPr/>
              <p:nvPr/>
            </p:nvGrpSpPr>
            <p:grpSpPr>
              <a:xfrm>
                <a:off x="624664" y="3567228"/>
                <a:ext cx="2721483" cy="523220"/>
                <a:chOff x="624664" y="3492797"/>
                <a:chExt cx="2721483" cy="523220"/>
              </a:xfrm>
            </p:grpSpPr>
            <p:sp>
              <p:nvSpPr>
                <p:cNvPr id="9" name="TextBox 8">
                  <a:extLst>
                    <a:ext uri="{FF2B5EF4-FFF2-40B4-BE49-F238E27FC236}">
                      <a16:creationId xmlns:a16="http://schemas.microsoft.com/office/drawing/2014/main" id="{05B44719-2BA1-F9F3-BCBD-81DEE66C95ED}"/>
                    </a:ext>
                  </a:extLst>
                </p:cNvPr>
                <p:cNvSpPr txBox="1"/>
                <p:nvPr/>
              </p:nvSpPr>
              <p:spPr>
                <a:xfrm>
                  <a:off x="624664" y="3492797"/>
                  <a:ext cx="2405616" cy="523220"/>
                </a:xfrm>
                <a:prstGeom prst="rect">
                  <a:avLst/>
                </a:prstGeom>
                <a:noFill/>
              </p:spPr>
              <p:txBody>
                <a:bodyPr wrap="square">
                  <a:spAutoFit/>
                </a:bodyPr>
                <a:lstStyle/>
                <a:p>
                  <a:r>
                    <a:rPr lang="en-SG" b="0" i="0" dirty="0">
                      <a:solidFill>
                        <a:srgbClr val="3D3B49"/>
                      </a:solidFill>
                      <a:effectLst/>
                      <a:latin typeface="Noto serif" panose="02020600060500020200" pitchFamily="18" charset="0"/>
                    </a:rPr>
                    <a:t>A module for working with structured data.</a:t>
                  </a:r>
                  <a:endParaRPr lang="en-US" dirty="0"/>
                </a:p>
              </p:txBody>
            </p:sp>
            <p:cxnSp>
              <p:nvCxnSpPr>
                <p:cNvPr id="11" name="Straight Arrow Connector 10">
                  <a:extLst>
                    <a:ext uri="{FF2B5EF4-FFF2-40B4-BE49-F238E27FC236}">
                      <a16:creationId xmlns:a16="http://schemas.microsoft.com/office/drawing/2014/main" id="{BB09E1DC-3C41-A458-762A-238F571CECE4}"/>
                    </a:ext>
                  </a:extLst>
                </p:cNvPr>
                <p:cNvCxnSpPr/>
                <p:nvPr/>
              </p:nvCxnSpPr>
              <p:spPr>
                <a:xfrm>
                  <a:off x="2658140" y="3806456"/>
                  <a:ext cx="6880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grpSp>
          <p:nvGrpSpPr>
            <p:cNvPr id="18" name="Group 17">
              <a:extLst>
                <a:ext uri="{FF2B5EF4-FFF2-40B4-BE49-F238E27FC236}">
                  <a16:creationId xmlns:a16="http://schemas.microsoft.com/office/drawing/2014/main" id="{45A00FA4-DD2B-8BF5-E4E7-516711FD2981}"/>
                </a:ext>
              </a:extLst>
            </p:cNvPr>
            <p:cNvGrpSpPr/>
            <p:nvPr/>
          </p:nvGrpSpPr>
          <p:grpSpPr>
            <a:xfrm>
              <a:off x="6658196" y="2683787"/>
              <a:ext cx="2384351" cy="883441"/>
              <a:chOff x="4903824" y="2713876"/>
              <a:chExt cx="2384351" cy="883441"/>
            </a:xfrm>
          </p:grpSpPr>
          <p:sp>
            <p:nvSpPr>
              <p:cNvPr id="15" name="TextBox 14">
                <a:extLst>
                  <a:ext uri="{FF2B5EF4-FFF2-40B4-BE49-F238E27FC236}">
                    <a16:creationId xmlns:a16="http://schemas.microsoft.com/office/drawing/2014/main" id="{EA26D64A-8755-C71A-9B57-B368DBADFC10}"/>
                  </a:ext>
                </a:extLst>
              </p:cNvPr>
              <p:cNvSpPr txBox="1"/>
              <p:nvPr/>
            </p:nvSpPr>
            <p:spPr>
              <a:xfrm>
                <a:off x="4903824" y="2713876"/>
                <a:ext cx="2384351" cy="523220"/>
              </a:xfrm>
              <a:prstGeom prst="rect">
                <a:avLst/>
              </a:prstGeom>
              <a:noFill/>
            </p:spPr>
            <p:txBody>
              <a:bodyPr wrap="square">
                <a:spAutoFit/>
              </a:bodyPr>
              <a:lstStyle/>
              <a:p>
                <a:pPr algn="ctr"/>
                <a:r>
                  <a:rPr lang="en-SG" b="0" i="0" dirty="0">
                    <a:solidFill>
                      <a:srgbClr val="3D3B49"/>
                    </a:solidFill>
                    <a:effectLst/>
                    <a:latin typeface="Noto serif" panose="02020600060500020200" pitchFamily="18" charset="0"/>
                  </a:rPr>
                  <a:t>A scalable machine learning library.</a:t>
                </a:r>
                <a:endParaRPr lang="en-US" dirty="0"/>
              </a:p>
            </p:txBody>
          </p:sp>
          <p:cxnSp>
            <p:nvCxnSpPr>
              <p:cNvPr id="17" name="Straight Arrow Connector 16">
                <a:extLst>
                  <a:ext uri="{FF2B5EF4-FFF2-40B4-BE49-F238E27FC236}">
                    <a16:creationId xmlns:a16="http://schemas.microsoft.com/office/drawing/2014/main" id="{FB9E6B3E-B711-E756-6F84-2E7DBA30D8F5}"/>
                  </a:ext>
                </a:extLst>
              </p:cNvPr>
              <p:cNvCxnSpPr>
                <a:stCxn id="15" idx="2"/>
              </p:cNvCxnSpPr>
              <p:nvPr/>
            </p:nvCxnSpPr>
            <p:spPr>
              <a:xfrm>
                <a:off x="6096000" y="3237096"/>
                <a:ext cx="0" cy="3602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237012B1-A904-5B53-FC42-917C802C1EF3}"/>
                </a:ext>
              </a:extLst>
            </p:cNvPr>
            <p:cNvGrpSpPr/>
            <p:nvPr/>
          </p:nvGrpSpPr>
          <p:grpSpPr>
            <a:xfrm>
              <a:off x="4593264" y="2676191"/>
              <a:ext cx="2469405" cy="911653"/>
              <a:chOff x="4593264" y="2676191"/>
              <a:chExt cx="2469405" cy="911653"/>
            </a:xfrm>
          </p:grpSpPr>
          <p:sp>
            <p:nvSpPr>
              <p:cNvPr id="20" name="TextBox 19">
                <a:extLst>
                  <a:ext uri="{FF2B5EF4-FFF2-40B4-BE49-F238E27FC236}">
                    <a16:creationId xmlns:a16="http://schemas.microsoft.com/office/drawing/2014/main" id="{12D5C7AB-53F1-6A42-A4EA-2367D3FEB63D}"/>
                  </a:ext>
                </a:extLst>
              </p:cNvPr>
              <p:cNvSpPr txBox="1"/>
              <p:nvPr/>
            </p:nvSpPr>
            <p:spPr>
              <a:xfrm>
                <a:off x="4593264" y="2676191"/>
                <a:ext cx="2469405" cy="738664"/>
              </a:xfrm>
              <a:prstGeom prst="rect">
                <a:avLst/>
              </a:prstGeom>
              <a:noFill/>
            </p:spPr>
            <p:txBody>
              <a:bodyPr wrap="square">
                <a:spAutoFit/>
              </a:bodyPr>
              <a:lstStyle/>
              <a:p>
                <a:pPr algn="ctr"/>
                <a:r>
                  <a:rPr lang="en-SG" b="0" i="0" dirty="0">
                    <a:solidFill>
                      <a:srgbClr val="3D3B49"/>
                    </a:solidFill>
                    <a:effectLst/>
                    <a:latin typeface="Noto serif" panose="02020600060500020200" pitchFamily="18" charset="0"/>
                  </a:rPr>
                  <a:t>This makes it easy to build scalable fault-tolerant streaming applications.</a:t>
                </a:r>
                <a:endParaRPr lang="en-US" dirty="0"/>
              </a:p>
            </p:txBody>
          </p:sp>
          <p:cxnSp>
            <p:nvCxnSpPr>
              <p:cNvPr id="21" name="Straight Arrow Connector 20">
                <a:extLst>
                  <a:ext uri="{FF2B5EF4-FFF2-40B4-BE49-F238E27FC236}">
                    <a16:creationId xmlns:a16="http://schemas.microsoft.com/office/drawing/2014/main" id="{7FC32B4E-8822-AAF2-EF1D-5610D856CE74}"/>
                  </a:ext>
                </a:extLst>
              </p:cNvPr>
              <p:cNvCxnSpPr>
                <a:cxnSpLocks/>
              </p:cNvCxnSpPr>
              <p:nvPr/>
            </p:nvCxnSpPr>
            <p:spPr>
              <a:xfrm>
                <a:off x="6014484" y="3365851"/>
                <a:ext cx="0" cy="2219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grpSp>
        <p:nvGrpSpPr>
          <p:cNvPr id="40" name="Group 39">
            <a:extLst>
              <a:ext uri="{FF2B5EF4-FFF2-40B4-BE49-F238E27FC236}">
                <a16:creationId xmlns:a16="http://schemas.microsoft.com/office/drawing/2014/main" id="{5537D42C-4B52-EDBA-3DE3-6DD75EFDF43F}"/>
              </a:ext>
            </a:extLst>
          </p:cNvPr>
          <p:cNvGrpSpPr/>
          <p:nvPr/>
        </p:nvGrpSpPr>
        <p:grpSpPr>
          <a:xfrm>
            <a:off x="8797560" y="3655885"/>
            <a:ext cx="3213688" cy="900127"/>
            <a:chOff x="8797560" y="3655885"/>
            <a:chExt cx="3213688" cy="900127"/>
          </a:xfrm>
        </p:grpSpPr>
        <p:sp>
          <p:nvSpPr>
            <p:cNvPr id="28" name="TextBox 27">
              <a:extLst>
                <a:ext uri="{FF2B5EF4-FFF2-40B4-BE49-F238E27FC236}">
                  <a16:creationId xmlns:a16="http://schemas.microsoft.com/office/drawing/2014/main" id="{23CCB613-B163-B3F6-4B87-5F664ADC200C}"/>
                </a:ext>
              </a:extLst>
            </p:cNvPr>
            <p:cNvSpPr txBox="1"/>
            <p:nvPr/>
          </p:nvSpPr>
          <p:spPr>
            <a:xfrm>
              <a:off x="8797560" y="3655885"/>
              <a:ext cx="3213688" cy="738664"/>
            </a:xfrm>
            <a:prstGeom prst="rect">
              <a:avLst/>
            </a:prstGeom>
            <a:noFill/>
          </p:spPr>
          <p:txBody>
            <a:bodyPr wrap="square">
              <a:spAutoFit/>
            </a:bodyPr>
            <a:lstStyle/>
            <a:p>
              <a:r>
                <a:rPr lang="en-SG" b="0" i="0" dirty="0" err="1">
                  <a:solidFill>
                    <a:srgbClr val="3D3B49"/>
                  </a:solidFill>
                  <a:effectLst/>
                  <a:latin typeface="Noto serif" panose="02020600060500020200" pitchFamily="18" charset="0"/>
                </a:rPr>
                <a:t>GraphX</a:t>
              </a:r>
              <a:r>
                <a:rPr lang="en-SG" b="0" i="0" dirty="0">
                  <a:solidFill>
                    <a:srgbClr val="3D3B49"/>
                  </a:solidFill>
                  <a:effectLst/>
                  <a:latin typeface="Noto serif" panose="02020600060500020200" pitchFamily="18" charset="0"/>
                </a:rPr>
                <a:t> is Apache Spark’s library for graphs and graph-parallel computation.</a:t>
              </a:r>
              <a:endParaRPr lang="en-US" dirty="0"/>
            </a:p>
          </p:txBody>
        </p:sp>
        <p:cxnSp>
          <p:nvCxnSpPr>
            <p:cNvPr id="29" name="Straight Arrow Connector 28">
              <a:extLst>
                <a:ext uri="{FF2B5EF4-FFF2-40B4-BE49-F238E27FC236}">
                  <a16:creationId xmlns:a16="http://schemas.microsoft.com/office/drawing/2014/main" id="{B154161D-B0A7-CE71-E21E-487523E3F614}"/>
                </a:ext>
              </a:extLst>
            </p:cNvPr>
            <p:cNvCxnSpPr>
              <a:cxnSpLocks/>
            </p:cNvCxnSpPr>
            <p:nvPr/>
          </p:nvCxnSpPr>
          <p:spPr>
            <a:xfrm>
              <a:off x="9633097" y="4334019"/>
              <a:ext cx="0" cy="2219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35" name="TextBox 34">
            <a:extLst>
              <a:ext uri="{FF2B5EF4-FFF2-40B4-BE49-F238E27FC236}">
                <a16:creationId xmlns:a16="http://schemas.microsoft.com/office/drawing/2014/main" id="{51C640FF-3823-097E-7287-D9ADC26A1970}"/>
              </a:ext>
            </a:extLst>
          </p:cNvPr>
          <p:cNvSpPr txBox="1"/>
          <p:nvPr/>
        </p:nvSpPr>
        <p:spPr>
          <a:xfrm>
            <a:off x="8782488" y="2442230"/>
            <a:ext cx="3327991" cy="1169551"/>
          </a:xfrm>
          <a:prstGeom prst="rect">
            <a:avLst/>
          </a:prstGeom>
          <a:noFill/>
        </p:spPr>
        <p:txBody>
          <a:bodyPr wrap="square">
            <a:spAutoFit/>
          </a:bodyPr>
          <a:lstStyle/>
          <a:p>
            <a:r>
              <a:rPr lang="en-SG" u="sng" dirty="0">
                <a:solidFill>
                  <a:srgbClr val="3D3B49"/>
                </a:solidFill>
                <a:latin typeface="Noto serif" panose="02020600060500020200" pitchFamily="18" charset="0"/>
              </a:rPr>
              <a:t>Note</a:t>
            </a:r>
            <a:r>
              <a:rPr lang="en-SG" dirty="0">
                <a:solidFill>
                  <a:srgbClr val="3D3B49"/>
                </a:solidFill>
                <a:latin typeface="Noto serif" panose="02020600060500020200" pitchFamily="18" charset="0"/>
              </a:rPr>
              <a:t>: F</a:t>
            </a:r>
            <a:r>
              <a:rPr lang="en-SG" b="0" i="0" dirty="0">
                <a:solidFill>
                  <a:srgbClr val="3D3B49"/>
                </a:solidFill>
                <a:effectLst/>
                <a:latin typeface="Noto serif" panose="02020600060500020200" pitchFamily="18" charset="0"/>
              </a:rPr>
              <a:t>or graph analytics, </a:t>
            </a:r>
            <a:r>
              <a:rPr lang="en-SG" b="1" i="0" dirty="0" err="1">
                <a:solidFill>
                  <a:srgbClr val="00B0F0"/>
                </a:solidFill>
                <a:effectLst/>
                <a:latin typeface="Noto serif" panose="02020600060500020200" pitchFamily="18" charset="0"/>
              </a:rPr>
              <a:t>GraphFrames</a:t>
            </a:r>
            <a:r>
              <a:rPr lang="en-SG" b="0" i="0" dirty="0">
                <a:solidFill>
                  <a:srgbClr val="3D3B49"/>
                </a:solidFill>
                <a:effectLst/>
                <a:latin typeface="Noto serif" panose="02020600060500020200" pitchFamily="18" charset="0"/>
              </a:rPr>
              <a:t> is recommended instead of </a:t>
            </a:r>
            <a:r>
              <a:rPr lang="en-SG" b="0" i="0" dirty="0" err="1">
                <a:solidFill>
                  <a:srgbClr val="FF0000"/>
                </a:solidFill>
                <a:effectLst/>
                <a:latin typeface="Noto serif" panose="02020600060500020200" pitchFamily="18" charset="0"/>
              </a:rPr>
              <a:t>GraphX</a:t>
            </a:r>
            <a:r>
              <a:rPr lang="en-SG" b="0" i="0" dirty="0">
                <a:solidFill>
                  <a:srgbClr val="3D3B49"/>
                </a:solidFill>
                <a:effectLst/>
                <a:latin typeface="Noto serif" panose="02020600060500020200" pitchFamily="18" charset="0"/>
              </a:rPr>
              <a:t>, which isn’t being actively developed as much and lacks Python bindings.</a:t>
            </a:r>
            <a:endParaRPr lang="en-US" dirty="0"/>
          </a:p>
        </p:txBody>
      </p:sp>
      <p:sp>
        <p:nvSpPr>
          <p:cNvPr id="39" name="TextBox 38">
            <a:extLst>
              <a:ext uri="{FF2B5EF4-FFF2-40B4-BE49-F238E27FC236}">
                <a16:creationId xmlns:a16="http://schemas.microsoft.com/office/drawing/2014/main" id="{0D68896A-635C-3B93-B813-40EAEEFA0345}"/>
              </a:ext>
            </a:extLst>
          </p:cNvPr>
          <p:cNvSpPr txBox="1"/>
          <p:nvPr/>
        </p:nvSpPr>
        <p:spPr>
          <a:xfrm>
            <a:off x="545350" y="5195404"/>
            <a:ext cx="2920863" cy="1600438"/>
          </a:xfrm>
          <a:prstGeom prst="rect">
            <a:avLst/>
          </a:prstGeom>
          <a:noFill/>
        </p:spPr>
        <p:txBody>
          <a:bodyPr wrap="square">
            <a:spAutoFit/>
          </a:bodyPr>
          <a:lstStyle/>
          <a:p>
            <a:pPr fontAlgn="base"/>
            <a:r>
              <a:rPr lang="en-SG" b="1" dirty="0" err="1">
                <a:solidFill>
                  <a:srgbClr val="00B0F0"/>
                </a:solidFill>
                <a:latin typeface="Noto serif" panose="02020600060500020200" pitchFamily="18" charset="0"/>
              </a:rPr>
              <a:t>SparkSQL</a:t>
            </a:r>
            <a:endParaRPr lang="en-SG" b="1" dirty="0">
              <a:solidFill>
                <a:srgbClr val="00B0F0"/>
              </a:solidFill>
              <a:latin typeface="Noto serif" panose="02020600060500020200" pitchFamily="18" charset="0"/>
            </a:endParaRPr>
          </a:p>
          <a:p>
            <a:pPr fontAlgn="base"/>
            <a:r>
              <a:rPr lang="en-SG" dirty="0">
                <a:latin typeface="Noto serif" panose="02020600060500020200" pitchFamily="18" charset="0"/>
              </a:rPr>
              <a:t>A</a:t>
            </a:r>
            <a:r>
              <a:rPr lang="en-SG" b="0" dirty="0">
                <a:effectLst/>
                <a:latin typeface="Noto serif" panose="02020600060500020200" pitchFamily="18" charset="0"/>
              </a:rPr>
              <a:t> component on top of Spark Core that comprises a new data abstraction called </a:t>
            </a:r>
            <a:r>
              <a:rPr lang="en-SG" b="1" dirty="0" err="1">
                <a:solidFill>
                  <a:srgbClr val="00B050"/>
                </a:solidFill>
                <a:effectLst/>
                <a:latin typeface="Noto serif" panose="02020600060500020200" pitchFamily="18" charset="0"/>
              </a:rPr>
              <a:t>SchemaRDD</a:t>
            </a:r>
            <a:r>
              <a:rPr lang="en-SG" b="0" dirty="0">
                <a:effectLst/>
                <a:latin typeface="Noto serif" panose="02020600060500020200" pitchFamily="18" charset="0"/>
              </a:rPr>
              <a:t>, which provides support for structured and semi-structured data.</a:t>
            </a:r>
          </a:p>
        </p:txBody>
      </p:sp>
      <p:sp>
        <p:nvSpPr>
          <p:cNvPr id="41" name="Rectangle 40">
            <a:extLst>
              <a:ext uri="{FF2B5EF4-FFF2-40B4-BE49-F238E27FC236}">
                <a16:creationId xmlns:a16="http://schemas.microsoft.com/office/drawing/2014/main" id="{7E658072-BE0F-D01E-069B-85841F79FBFC}"/>
              </a:ext>
            </a:extLst>
          </p:cNvPr>
          <p:cNvSpPr/>
          <p:nvPr/>
        </p:nvSpPr>
        <p:spPr>
          <a:xfrm>
            <a:off x="3340178" y="4586452"/>
            <a:ext cx="7177405" cy="64193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8B3F05FE-B403-8C95-4351-83974FD69C1A}"/>
              </a:ext>
            </a:extLst>
          </p:cNvPr>
          <p:cNvSpPr txBox="1"/>
          <p:nvPr/>
        </p:nvSpPr>
        <p:spPr>
          <a:xfrm>
            <a:off x="4868394" y="2373241"/>
            <a:ext cx="4019107" cy="523220"/>
          </a:xfrm>
          <a:prstGeom prst="rect">
            <a:avLst/>
          </a:prstGeom>
          <a:noFill/>
        </p:spPr>
        <p:txBody>
          <a:bodyPr wrap="square">
            <a:spAutoFit/>
          </a:bodyPr>
          <a:lstStyle/>
          <a:p>
            <a:r>
              <a:rPr lang="en-SG" b="0" i="0" dirty="0">
                <a:solidFill>
                  <a:srgbClr val="3D3B49"/>
                </a:solidFill>
                <a:effectLst/>
                <a:latin typeface="Noto serif" panose="02020600060500020200" pitchFamily="18" charset="0"/>
              </a:rPr>
              <a:t>Spark 2.0 was released in 2017</a:t>
            </a:r>
          </a:p>
          <a:p>
            <a:r>
              <a:rPr lang="en-SG" b="0" i="0" dirty="0">
                <a:solidFill>
                  <a:srgbClr val="3D3B49"/>
                </a:solidFill>
                <a:effectLst/>
                <a:latin typeface="Noto serif" panose="02020600060500020200" pitchFamily="18" charset="0"/>
              </a:rPr>
              <a:t>Spark 3.0 was released in 2020 (+</a:t>
            </a:r>
            <a:r>
              <a:rPr lang="en-SG" b="0" i="0" dirty="0" err="1">
                <a:solidFill>
                  <a:srgbClr val="3D3B49"/>
                </a:solidFill>
                <a:effectLst/>
                <a:latin typeface="Noto serif" panose="02020600060500020200" pitchFamily="18" charset="0"/>
              </a:rPr>
              <a:t>SparkSQL</a:t>
            </a:r>
            <a:r>
              <a:rPr lang="en-SG" b="0" i="0" dirty="0">
                <a:solidFill>
                  <a:srgbClr val="3D3B49"/>
                </a:solidFill>
                <a:effectLst/>
                <a:latin typeface="Noto serif" panose="02020600060500020200" pitchFamily="18" charset="0"/>
              </a:rPr>
              <a:t>)</a:t>
            </a:r>
            <a:endParaRPr lang="en-US" dirty="0"/>
          </a:p>
        </p:txBody>
      </p:sp>
      <p:sp>
        <p:nvSpPr>
          <p:cNvPr id="45" name="TextBox 44">
            <a:extLst>
              <a:ext uri="{FF2B5EF4-FFF2-40B4-BE49-F238E27FC236}">
                <a16:creationId xmlns:a16="http://schemas.microsoft.com/office/drawing/2014/main" id="{222D76EB-D97C-EC68-14F9-DF606197EF98}"/>
              </a:ext>
            </a:extLst>
          </p:cNvPr>
          <p:cNvSpPr txBox="1"/>
          <p:nvPr/>
        </p:nvSpPr>
        <p:spPr>
          <a:xfrm>
            <a:off x="0" y="977995"/>
            <a:ext cx="6658196" cy="307777"/>
          </a:xfrm>
          <a:prstGeom prst="rect">
            <a:avLst/>
          </a:prstGeom>
          <a:noFill/>
        </p:spPr>
        <p:txBody>
          <a:bodyPr wrap="square">
            <a:spAutoFit/>
          </a:bodyPr>
          <a:lstStyle/>
          <a:p>
            <a:r>
              <a:rPr lang="en-SG" b="0" i="0" dirty="0">
                <a:solidFill>
                  <a:srgbClr val="3D3B49"/>
                </a:solidFill>
                <a:effectLst/>
                <a:latin typeface="Noto serif" panose="02020600060500020200" pitchFamily="18" charset="0"/>
              </a:rPr>
              <a:t>Spark is a </a:t>
            </a:r>
            <a:r>
              <a:rPr lang="en-SG" b="1" i="0" dirty="0">
                <a:solidFill>
                  <a:srgbClr val="3D3B49"/>
                </a:solidFill>
                <a:effectLst/>
                <a:latin typeface="Noto serif" panose="02020600060500020200" pitchFamily="18" charset="0"/>
              </a:rPr>
              <a:t>distributed</a:t>
            </a:r>
            <a:r>
              <a:rPr lang="en-SG" b="0" i="0" dirty="0">
                <a:solidFill>
                  <a:srgbClr val="3D3B49"/>
                </a:solidFill>
                <a:effectLst/>
                <a:latin typeface="Noto serif" panose="02020600060500020200" pitchFamily="18" charset="0"/>
              </a:rPr>
              <a:t>, </a:t>
            </a:r>
            <a:r>
              <a:rPr lang="en-SG" b="1" i="0" dirty="0">
                <a:solidFill>
                  <a:srgbClr val="3D3B49"/>
                </a:solidFill>
                <a:effectLst/>
                <a:latin typeface="Noto serif" panose="02020600060500020200" pitchFamily="18" charset="0"/>
              </a:rPr>
              <a:t>data-parallel</a:t>
            </a:r>
            <a:r>
              <a:rPr lang="en-SG" b="0" i="0" dirty="0">
                <a:solidFill>
                  <a:srgbClr val="3D3B49"/>
                </a:solidFill>
                <a:effectLst/>
                <a:latin typeface="Noto serif" panose="02020600060500020200" pitchFamily="18" charset="0"/>
              </a:rPr>
              <a:t> compute engine.</a:t>
            </a:r>
            <a:endParaRPr lang="en-US" dirty="0"/>
          </a:p>
        </p:txBody>
      </p:sp>
      <p:sp>
        <p:nvSpPr>
          <p:cNvPr id="47" name="TextBox 46">
            <a:extLst>
              <a:ext uri="{FF2B5EF4-FFF2-40B4-BE49-F238E27FC236}">
                <a16:creationId xmlns:a16="http://schemas.microsoft.com/office/drawing/2014/main" id="{FCC1B559-4017-393D-8B2B-D7858EF0DE64}"/>
              </a:ext>
            </a:extLst>
          </p:cNvPr>
          <p:cNvSpPr txBox="1"/>
          <p:nvPr/>
        </p:nvSpPr>
        <p:spPr>
          <a:xfrm>
            <a:off x="0" y="1247577"/>
            <a:ext cx="4593264" cy="738664"/>
          </a:xfrm>
          <a:prstGeom prst="rect">
            <a:avLst/>
          </a:prstGeom>
          <a:noFill/>
        </p:spPr>
        <p:txBody>
          <a:bodyPr wrap="square">
            <a:spAutoFit/>
          </a:bodyPr>
          <a:lstStyle/>
          <a:p>
            <a:pPr marL="285750" indent="-285750">
              <a:buFont typeface="Arial" panose="020B0604020202020204" pitchFamily="34" charset="0"/>
              <a:buChar char="•"/>
            </a:pPr>
            <a:r>
              <a:rPr lang="en-SG" b="0" i="0" dirty="0">
                <a:solidFill>
                  <a:srgbClr val="3D3B49"/>
                </a:solidFill>
                <a:effectLst/>
                <a:latin typeface="Noto serif" panose="02020600060500020200" pitchFamily="18" charset="0"/>
              </a:rPr>
              <a:t>In the </a:t>
            </a:r>
            <a:r>
              <a:rPr lang="en-SG" b="0" i="0" dirty="0">
                <a:solidFill>
                  <a:srgbClr val="00B0F0"/>
                </a:solidFill>
                <a:effectLst/>
                <a:latin typeface="Noto serif" panose="02020600060500020200" pitchFamily="18" charset="0"/>
              </a:rPr>
              <a:t>data-parallel</a:t>
            </a:r>
            <a:r>
              <a:rPr lang="en-SG" b="0" i="0" dirty="0">
                <a:solidFill>
                  <a:srgbClr val="3D3B49"/>
                </a:solidFill>
                <a:effectLst/>
                <a:latin typeface="Noto serif" panose="02020600060500020200" pitchFamily="18" charset="0"/>
              </a:rPr>
              <a:t> model, more </a:t>
            </a:r>
            <a:r>
              <a:rPr lang="en-SG" b="0" i="0" dirty="0">
                <a:solidFill>
                  <a:srgbClr val="00B0F0"/>
                </a:solidFill>
                <a:effectLst/>
                <a:latin typeface="Noto serif" panose="02020600060500020200" pitchFamily="18" charset="0"/>
              </a:rPr>
              <a:t>data partitions </a:t>
            </a:r>
            <a:r>
              <a:rPr lang="en-SG" b="0" i="0" dirty="0">
                <a:solidFill>
                  <a:srgbClr val="3D3B49"/>
                </a:solidFill>
                <a:effectLst/>
                <a:latin typeface="Noto serif" panose="02020600060500020200" pitchFamily="18" charset="0"/>
              </a:rPr>
              <a:t>equals more parallelism.</a:t>
            </a:r>
          </a:p>
          <a:p>
            <a:pPr marL="285750" indent="-285750">
              <a:buFont typeface="Arial" panose="020B0604020202020204" pitchFamily="34" charset="0"/>
              <a:buChar char="•"/>
            </a:pPr>
            <a:r>
              <a:rPr lang="en-US" dirty="0">
                <a:solidFill>
                  <a:srgbClr val="00B0F0"/>
                </a:solidFill>
                <a:latin typeface="Noto serif" panose="02020600060500020200" pitchFamily="18" charset="0"/>
              </a:rPr>
              <a:t>In-memory</a:t>
            </a:r>
            <a:r>
              <a:rPr lang="en-US" dirty="0">
                <a:solidFill>
                  <a:srgbClr val="3D3B49"/>
                </a:solidFill>
                <a:latin typeface="Noto serif" panose="02020600060500020200" pitchFamily="18" charset="0"/>
              </a:rPr>
              <a:t> cluster computing</a:t>
            </a:r>
          </a:p>
        </p:txBody>
      </p:sp>
      <p:sp>
        <p:nvSpPr>
          <p:cNvPr id="49" name="TextBox 48">
            <a:extLst>
              <a:ext uri="{FF2B5EF4-FFF2-40B4-BE49-F238E27FC236}">
                <a16:creationId xmlns:a16="http://schemas.microsoft.com/office/drawing/2014/main" id="{59595B2C-8FEB-C32A-3E53-2C1F74A114BA}"/>
              </a:ext>
            </a:extLst>
          </p:cNvPr>
          <p:cNvSpPr txBox="1"/>
          <p:nvPr/>
        </p:nvSpPr>
        <p:spPr>
          <a:xfrm>
            <a:off x="4868394" y="967311"/>
            <a:ext cx="6986907" cy="738664"/>
          </a:xfrm>
          <a:prstGeom prst="rect">
            <a:avLst/>
          </a:prstGeom>
          <a:noFill/>
        </p:spPr>
        <p:txBody>
          <a:bodyPr wrap="square">
            <a:spAutoFit/>
          </a:bodyPr>
          <a:lstStyle/>
          <a:p>
            <a:pPr algn="just"/>
            <a:r>
              <a:rPr lang="en-SG" b="0" i="0" dirty="0">
                <a:solidFill>
                  <a:srgbClr val="3D3B49"/>
                </a:solidFill>
                <a:effectLst/>
                <a:latin typeface="Noto serif" panose="02020600060500020200" pitchFamily="18" charset="0"/>
              </a:rPr>
              <a:t>Spark programming starts with a dataset, usually residing in some form of distributed, persistent storage like </a:t>
            </a:r>
            <a:r>
              <a:rPr lang="en-SG" b="1" i="0" dirty="0">
                <a:solidFill>
                  <a:srgbClr val="3D3B49"/>
                </a:solidFill>
                <a:effectLst/>
                <a:latin typeface="Noto serif" panose="02020600060500020200" pitchFamily="18" charset="0"/>
              </a:rPr>
              <a:t>HDFS</a:t>
            </a:r>
            <a:r>
              <a:rPr lang="en-SG" b="0" i="0" dirty="0">
                <a:solidFill>
                  <a:srgbClr val="3D3B49"/>
                </a:solidFill>
                <a:effectLst/>
                <a:latin typeface="Noto serif" panose="02020600060500020200" pitchFamily="18" charset="0"/>
              </a:rPr>
              <a:t> or a cloud-based solution such as </a:t>
            </a:r>
            <a:r>
              <a:rPr lang="en-SG" b="1" i="0" dirty="0">
                <a:solidFill>
                  <a:srgbClr val="3D3B49"/>
                </a:solidFill>
                <a:effectLst/>
                <a:latin typeface="Noto serif" panose="02020600060500020200" pitchFamily="18" charset="0"/>
              </a:rPr>
              <a:t>AWS S3 </a:t>
            </a:r>
            <a:r>
              <a:rPr lang="en-SG" b="0" i="0" dirty="0">
                <a:solidFill>
                  <a:srgbClr val="3D3B49"/>
                </a:solidFill>
                <a:effectLst/>
                <a:latin typeface="Noto serif" panose="02020600060500020200" pitchFamily="18" charset="0"/>
              </a:rPr>
              <a:t>and in a format like </a:t>
            </a:r>
            <a:r>
              <a:rPr lang="en-SG" b="1" i="0" dirty="0">
                <a:solidFill>
                  <a:srgbClr val="3D3B49"/>
                </a:solidFill>
                <a:effectLst/>
                <a:latin typeface="Noto serif" panose="02020600060500020200" pitchFamily="18" charset="0"/>
              </a:rPr>
              <a:t>Parquet</a:t>
            </a:r>
            <a:r>
              <a:rPr lang="en-SG" b="0" i="0" dirty="0">
                <a:solidFill>
                  <a:srgbClr val="3D3B49"/>
                </a:solidFill>
                <a:effectLst/>
                <a:latin typeface="Noto serif" panose="02020600060500020200" pitchFamily="18" charset="0"/>
              </a:rPr>
              <a:t>. </a:t>
            </a:r>
            <a:endParaRPr lang="en-US" dirty="0"/>
          </a:p>
        </p:txBody>
      </p:sp>
      <p:sp>
        <p:nvSpPr>
          <p:cNvPr id="3" name="TextBox 2">
            <a:extLst>
              <a:ext uri="{FF2B5EF4-FFF2-40B4-BE49-F238E27FC236}">
                <a16:creationId xmlns:a16="http://schemas.microsoft.com/office/drawing/2014/main" id="{30E55F8B-24FC-DE98-111D-06040AD0536C}"/>
              </a:ext>
            </a:extLst>
          </p:cNvPr>
          <p:cNvSpPr txBox="1"/>
          <p:nvPr/>
        </p:nvSpPr>
        <p:spPr>
          <a:xfrm>
            <a:off x="0" y="2133103"/>
            <a:ext cx="3590272" cy="954107"/>
          </a:xfrm>
          <a:prstGeom prst="rect">
            <a:avLst/>
          </a:prstGeom>
          <a:noFill/>
        </p:spPr>
        <p:txBody>
          <a:bodyPr wrap="square">
            <a:spAutoFit/>
          </a:bodyPr>
          <a:lstStyle/>
          <a:p>
            <a:r>
              <a:rPr lang="en-SG" sz="14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Spark has its </a:t>
            </a:r>
            <a:r>
              <a:rPr lang="en-SG" sz="1400" dirty="0">
                <a:solidFill>
                  <a:srgbClr val="00B0F0"/>
                </a:solidFill>
                <a:effectLst/>
                <a:latin typeface="Noto Serif" panose="02020600060500020200" pitchFamily="18" charset="0"/>
                <a:ea typeface="Noto Serif" panose="02020600060500020200" pitchFamily="18" charset="0"/>
                <a:cs typeface="Noto Serif" panose="02020600060500020200" pitchFamily="18" charset="0"/>
              </a:rPr>
              <a:t>own cluster management</a:t>
            </a:r>
            <a:br>
              <a:rPr lang="en-SG" sz="14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sym typeface="Wingdings" pitchFamily="2" charset="2"/>
              </a:rPr>
            </a:br>
            <a:r>
              <a:rPr lang="en-SG" sz="14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Spark uses Hadoop in two ways:</a:t>
            </a:r>
          </a:p>
          <a:p>
            <a:pPr marL="285750" indent="-285750">
              <a:buFont typeface="Arial" panose="020B0604020202020204" pitchFamily="34" charset="0"/>
              <a:buChar char="•"/>
            </a:pPr>
            <a:r>
              <a:rPr lang="en-SG" dirty="0">
                <a:solidFill>
                  <a:srgbClr val="3F3F3F"/>
                </a:solidFill>
                <a:latin typeface="Noto Serif" panose="02020600060500020200" pitchFamily="18" charset="0"/>
                <a:ea typeface="Noto Serif" panose="02020600060500020200" pitchFamily="18" charset="0"/>
                <a:cs typeface="Noto Serif" panose="02020600060500020200" pitchFamily="18" charset="0"/>
              </a:rPr>
              <a:t>S</a:t>
            </a:r>
            <a:r>
              <a:rPr lang="en-SG" sz="14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torage </a:t>
            </a:r>
          </a:p>
          <a:p>
            <a:pPr marL="285750" indent="-285750">
              <a:buFont typeface="Arial" panose="020B0604020202020204" pitchFamily="34" charset="0"/>
              <a:buChar char="•"/>
            </a:pPr>
            <a:r>
              <a:rPr lang="en-SG" dirty="0">
                <a:solidFill>
                  <a:srgbClr val="3F3F3F"/>
                </a:solidFill>
                <a:latin typeface="Noto Serif" panose="02020600060500020200" pitchFamily="18" charset="0"/>
                <a:ea typeface="Noto Serif" panose="02020600060500020200" pitchFamily="18" charset="0"/>
                <a:cs typeface="Noto Serif" panose="02020600060500020200" pitchFamily="18" charset="0"/>
              </a:rPr>
              <a:t>P</a:t>
            </a:r>
            <a:r>
              <a:rPr lang="en-SG" sz="14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rocessing </a:t>
            </a:r>
          </a:p>
        </p:txBody>
      </p:sp>
    </p:spTree>
    <p:extLst>
      <p:ext uri="{BB962C8B-B14F-4D97-AF65-F5344CB8AC3E}">
        <p14:creationId xmlns:p14="http://schemas.microsoft.com/office/powerpoint/2010/main" val="2248446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1"/>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1"/>
          <p:cNvSpPr txBox="1"/>
          <p:nvPr/>
        </p:nvSpPr>
        <p:spPr>
          <a:xfrm>
            <a:off x="260339" y="58868"/>
            <a:ext cx="565502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SG" sz="4000" b="1" dirty="0">
                <a:solidFill>
                  <a:schemeClr val="lt1"/>
                </a:solidFill>
                <a:latin typeface="Calibri"/>
                <a:ea typeface="Calibri"/>
                <a:cs typeface="Calibri"/>
                <a:sym typeface="Calibri"/>
              </a:rPr>
              <a:t>SPARK ETL </a:t>
            </a:r>
            <a:r>
              <a:rPr lang="en-US" sz="4000" b="1" dirty="0">
                <a:solidFill>
                  <a:schemeClr val="bg1"/>
                </a:solidFill>
                <a:latin typeface="Calibri"/>
                <a:ea typeface="Calibri"/>
                <a:cs typeface="Calibri"/>
                <a:sym typeface="Calibri"/>
              </a:rPr>
              <a:t>Example</a:t>
            </a:r>
            <a:endParaRPr sz="4000" b="1" dirty="0">
              <a:solidFill>
                <a:schemeClr val="lt1"/>
              </a:solidFill>
              <a:latin typeface="Calibri"/>
              <a:ea typeface="Calibri"/>
              <a:cs typeface="Calibri"/>
              <a:sym typeface="Calibri"/>
            </a:endParaRPr>
          </a:p>
        </p:txBody>
      </p:sp>
      <p:pic>
        <p:nvPicPr>
          <p:cNvPr id="319" name="Google Shape;319;p11" descr="Dr.Fissseha Berhane"/>
          <p:cNvPicPr preferRelativeResize="0"/>
          <p:nvPr/>
        </p:nvPicPr>
        <p:blipFill rotWithShape="1">
          <a:blip r:embed="rId3">
            <a:alphaModFix/>
          </a:blip>
          <a:srcRect l="19988" r="14923"/>
          <a:stretch/>
        </p:blipFill>
        <p:spPr>
          <a:xfrm>
            <a:off x="10901680" y="6049010"/>
            <a:ext cx="1290320" cy="808990"/>
          </a:xfrm>
          <a:prstGeom prst="rect">
            <a:avLst/>
          </a:prstGeom>
          <a:noFill/>
          <a:ln>
            <a:noFill/>
          </a:ln>
        </p:spPr>
      </p:pic>
      <p:pic>
        <p:nvPicPr>
          <p:cNvPr id="9" name="Picture 8">
            <a:extLst>
              <a:ext uri="{FF2B5EF4-FFF2-40B4-BE49-F238E27FC236}">
                <a16:creationId xmlns:a16="http://schemas.microsoft.com/office/drawing/2014/main" id="{F0EDDC40-96CE-E379-5D72-EED944BB4EE1}"/>
              </a:ext>
            </a:extLst>
          </p:cNvPr>
          <p:cNvPicPr>
            <a:picLocks noChangeAspect="1"/>
          </p:cNvPicPr>
          <p:nvPr/>
        </p:nvPicPr>
        <p:blipFill>
          <a:blip r:embed="rId4"/>
          <a:stretch>
            <a:fillRect/>
          </a:stretch>
        </p:blipFill>
        <p:spPr>
          <a:xfrm>
            <a:off x="260338" y="1011967"/>
            <a:ext cx="4572000" cy="2908300"/>
          </a:xfrm>
          <a:prstGeom prst="rect">
            <a:avLst/>
          </a:prstGeom>
        </p:spPr>
      </p:pic>
      <p:pic>
        <p:nvPicPr>
          <p:cNvPr id="12" name="Picture 11">
            <a:extLst>
              <a:ext uri="{FF2B5EF4-FFF2-40B4-BE49-F238E27FC236}">
                <a16:creationId xmlns:a16="http://schemas.microsoft.com/office/drawing/2014/main" id="{2C62A65D-7369-ECFC-1CB9-DA50DE23E1FF}"/>
              </a:ext>
            </a:extLst>
          </p:cNvPr>
          <p:cNvPicPr>
            <a:picLocks noChangeAspect="1"/>
          </p:cNvPicPr>
          <p:nvPr/>
        </p:nvPicPr>
        <p:blipFill rotWithShape="1">
          <a:blip r:embed="rId5"/>
          <a:srcRect r="2688"/>
          <a:stretch/>
        </p:blipFill>
        <p:spPr>
          <a:xfrm>
            <a:off x="5514340" y="1149350"/>
            <a:ext cx="5242560" cy="5342694"/>
          </a:xfrm>
          <a:prstGeom prst="rect">
            <a:avLst/>
          </a:prstGeom>
        </p:spPr>
      </p:pic>
      <p:pic>
        <p:nvPicPr>
          <p:cNvPr id="14" name="Picture 13">
            <a:extLst>
              <a:ext uri="{FF2B5EF4-FFF2-40B4-BE49-F238E27FC236}">
                <a16:creationId xmlns:a16="http://schemas.microsoft.com/office/drawing/2014/main" id="{58D2E6A1-E69A-1F3F-A87D-2E8AF19F22E0}"/>
              </a:ext>
            </a:extLst>
          </p:cNvPr>
          <p:cNvPicPr>
            <a:picLocks noChangeAspect="1"/>
          </p:cNvPicPr>
          <p:nvPr/>
        </p:nvPicPr>
        <p:blipFill rotWithShape="1">
          <a:blip r:embed="rId6"/>
          <a:srcRect l="9345" t="89830" r="47681"/>
          <a:stretch/>
        </p:blipFill>
        <p:spPr>
          <a:xfrm>
            <a:off x="260338" y="3962104"/>
            <a:ext cx="4324361" cy="472183"/>
          </a:xfrm>
          <a:prstGeom prst="rect">
            <a:avLst/>
          </a:prstGeom>
        </p:spPr>
      </p:pic>
      <p:sp>
        <p:nvSpPr>
          <p:cNvPr id="16" name="TextBox 15">
            <a:extLst>
              <a:ext uri="{FF2B5EF4-FFF2-40B4-BE49-F238E27FC236}">
                <a16:creationId xmlns:a16="http://schemas.microsoft.com/office/drawing/2014/main" id="{9FBD614C-01E4-3CAF-48A6-EB1FDB365228}"/>
              </a:ext>
            </a:extLst>
          </p:cNvPr>
          <p:cNvSpPr txBox="1"/>
          <p:nvPr/>
        </p:nvSpPr>
        <p:spPr>
          <a:xfrm>
            <a:off x="260338" y="4476124"/>
            <a:ext cx="5109222" cy="2246769"/>
          </a:xfrm>
          <a:prstGeom prst="rect">
            <a:avLst/>
          </a:prstGeom>
          <a:noFill/>
        </p:spPr>
        <p:txBody>
          <a:bodyPr wrap="square">
            <a:spAutoFit/>
          </a:bodyPr>
          <a:lstStyle/>
          <a:p>
            <a:r>
              <a:rPr lang="en-SG" dirty="0">
                <a:latin typeface="Noto Serif" panose="02020600060500020200" pitchFamily="18" charset="0"/>
                <a:ea typeface="Noto Serif" panose="02020600060500020200" pitchFamily="18" charset="0"/>
                <a:cs typeface="Noto Serif" panose="02020600060500020200" pitchFamily="18" charset="0"/>
              </a:rPr>
              <a:t>Transforms:</a:t>
            </a:r>
          </a:p>
          <a:p>
            <a:r>
              <a:rPr lang="en-SG" dirty="0">
                <a:latin typeface="Noto Serif" panose="02020600060500020200" pitchFamily="18" charset="0"/>
                <a:ea typeface="Noto Serif" panose="02020600060500020200" pitchFamily="18" charset="0"/>
                <a:cs typeface="Noto Serif" panose="02020600060500020200" pitchFamily="18" charset="0"/>
              </a:rPr>
              <a:t>Spark session linked with Hive (since data warehouse  </a:t>
            </a:r>
            <a:r>
              <a:rPr lang="en-SG" dirty="0">
                <a:latin typeface="Noto Serif" panose="02020600060500020200" pitchFamily="18" charset="0"/>
                <a:ea typeface="Noto Serif" panose="02020600060500020200" pitchFamily="18" charset="0"/>
                <a:cs typeface="Noto Serif" panose="02020600060500020200" pitchFamily="18" charset="0"/>
                <a:sym typeface="Wingdings" pitchFamily="2" charset="2"/>
              </a:rPr>
              <a:t> </a:t>
            </a:r>
            <a:r>
              <a:rPr lang="en-SG" dirty="0">
                <a:latin typeface="Noto Serif" panose="02020600060500020200" pitchFamily="18" charset="0"/>
                <a:ea typeface="Noto Serif" panose="02020600060500020200" pitchFamily="18" charset="0"/>
                <a:cs typeface="Noto Serif" panose="02020600060500020200" pitchFamily="18" charset="0"/>
              </a:rPr>
              <a:t>need hive) Relational</a:t>
            </a:r>
          </a:p>
          <a:p>
            <a:r>
              <a:rPr lang="en-SG" dirty="0">
                <a:latin typeface="Noto Serif" panose="02020600060500020200" pitchFamily="18" charset="0"/>
                <a:ea typeface="Noto Serif" panose="02020600060500020200" pitchFamily="18" charset="0"/>
                <a:cs typeface="Noto Serif" panose="02020600060500020200" pitchFamily="18" charset="0"/>
              </a:rPr>
              <a:t>Note: not directly save data into HDFS, but needs to store via Hive, then Hive to </a:t>
            </a:r>
            <a:r>
              <a:rPr lang="en-SG" dirty="0" err="1">
                <a:latin typeface="Noto Serif" panose="02020600060500020200" pitchFamily="18" charset="0"/>
                <a:ea typeface="Noto Serif" panose="02020600060500020200" pitchFamily="18" charset="0"/>
                <a:cs typeface="Noto Serif" panose="02020600060500020200" pitchFamily="18" charset="0"/>
              </a:rPr>
              <a:t>Hdfs</a:t>
            </a:r>
            <a:r>
              <a:rPr lang="en-SG" dirty="0">
                <a:latin typeface="Noto Serif" panose="02020600060500020200" pitchFamily="18" charset="0"/>
                <a:ea typeface="Noto Serif" panose="02020600060500020200" pitchFamily="18" charset="0"/>
                <a:cs typeface="Noto Serif" panose="02020600060500020200" pitchFamily="18" charset="0"/>
              </a:rPr>
              <a:t>. Data → Spark - Hive → </a:t>
            </a:r>
            <a:r>
              <a:rPr lang="en-SG" dirty="0" err="1">
                <a:latin typeface="Noto Serif" panose="02020600060500020200" pitchFamily="18" charset="0"/>
                <a:ea typeface="Noto Serif" panose="02020600060500020200" pitchFamily="18" charset="0"/>
                <a:cs typeface="Noto Serif" panose="02020600060500020200" pitchFamily="18" charset="0"/>
              </a:rPr>
              <a:t>hdfs</a:t>
            </a:r>
            <a:r>
              <a:rPr lang="en-SG" dirty="0">
                <a:latin typeface="Noto Serif" panose="02020600060500020200" pitchFamily="18" charset="0"/>
                <a:ea typeface="Noto Serif" panose="02020600060500020200" pitchFamily="18" charset="0"/>
                <a:cs typeface="Noto Serif" panose="02020600060500020200" pitchFamily="18" charset="0"/>
              </a:rPr>
              <a:t>. Hive only stores metadata like table names, columns. The reason needs Hive because we want to </a:t>
            </a:r>
            <a:r>
              <a:rPr lang="en-SG" dirty="0" err="1">
                <a:latin typeface="Noto Serif" panose="02020600060500020200" pitchFamily="18" charset="0"/>
                <a:ea typeface="Noto Serif" panose="02020600060500020200" pitchFamily="18" charset="0"/>
                <a:cs typeface="Noto Serif" panose="02020600060500020200" pitchFamily="18" charset="0"/>
              </a:rPr>
              <a:t>querry</a:t>
            </a:r>
            <a:r>
              <a:rPr lang="en-SG" dirty="0">
                <a:latin typeface="Noto Serif" panose="02020600060500020200" pitchFamily="18" charset="0"/>
                <a:ea typeface="Noto Serif" panose="02020600060500020200" pitchFamily="18" charset="0"/>
                <a:cs typeface="Noto Serif" panose="02020600060500020200" pitchFamily="18" charset="0"/>
              </a:rPr>
              <a:t> the data</a:t>
            </a:r>
          </a:p>
          <a:p>
            <a:r>
              <a:rPr lang="en-SG" dirty="0">
                <a:latin typeface="Noto Serif" panose="02020600060500020200" pitchFamily="18" charset="0"/>
                <a:ea typeface="Noto Serif" panose="02020600060500020200" pitchFamily="18" charset="0"/>
                <a:cs typeface="Noto Serif" panose="02020600060500020200" pitchFamily="18" charset="0"/>
              </a:rPr>
              <a:t>Load data from </a:t>
            </a:r>
            <a:r>
              <a:rPr lang="en-SG" dirty="0" err="1">
                <a:latin typeface="Noto Serif" panose="02020600060500020200" pitchFamily="18" charset="0"/>
                <a:ea typeface="Noto Serif" panose="02020600060500020200" pitchFamily="18" charset="0"/>
                <a:cs typeface="Noto Serif" panose="02020600060500020200" pitchFamily="18" charset="0"/>
              </a:rPr>
              <a:t>datalake</a:t>
            </a:r>
            <a:r>
              <a:rPr lang="en-SG" dirty="0">
                <a:latin typeface="Noto Serif" panose="02020600060500020200" pitchFamily="18" charset="0"/>
                <a:ea typeface="Noto Serif" panose="02020600060500020200" pitchFamily="18" charset="0"/>
                <a:cs typeface="Noto Serif" panose="02020600060500020200" pitchFamily="18" charset="0"/>
              </a:rPr>
              <a:t> into spark data frame</a:t>
            </a:r>
          </a:p>
          <a:p>
            <a:r>
              <a:rPr lang="en-SG" dirty="0">
                <a:latin typeface="Noto Serif" panose="02020600060500020200" pitchFamily="18" charset="0"/>
                <a:ea typeface="Noto Serif" panose="02020600060500020200" pitchFamily="18" charset="0"/>
                <a:cs typeface="Noto Serif" panose="02020600060500020200" pitchFamily="18" charset="0"/>
              </a:rPr>
              <a:t>Perform transform</a:t>
            </a:r>
          </a:p>
          <a:p>
            <a:r>
              <a:rPr lang="en-SG" dirty="0">
                <a:latin typeface="Noto Serif" panose="02020600060500020200" pitchFamily="18" charset="0"/>
                <a:ea typeface="Noto Serif" panose="02020600060500020200" pitchFamily="18" charset="0"/>
                <a:cs typeface="Noto Serif" panose="02020600060500020200" pitchFamily="18" charset="0"/>
              </a:rPr>
              <a:t>Save </a:t>
            </a:r>
            <a:r>
              <a:rPr lang="en-SG" dirty="0" err="1">
                <a:latin typeface="Noto Serif" panose="02020600060500020200" pitchFamily="18" charset="0"/>
                <a:ea typeface="Noto Serif" panose="02020600060500020200" pitchFamily="18" charset="0"/>
                <a:cs typeface="Noto Serif" panose="02020600060500020200" pitchFamily="18" charset="0"/>
              </a:rPr>
              <a:t>sparkdf</a:t>
            </a:r>
            <a:r>
              <a:rPr lang="en-SG" dirty="0">
                <a:latin typeface="Noto Serif" panose="02020600060500020200" pitchFamily="18" charset="0"/>
                <a:ea typeface="Noto Serif" panose="02020600060500020200" pitchFamily="18" charset="0"/>
                <a:cs typeface="Noto Serif" panose="02020600060500020200" pitchFamily="18" charset="0"/>
              </a:rPr>
              <a:t> to hive table</a:t>
            </a:r>
          </a:p>
        </p:txBody>
      </p:sp>
    </p:spTree>
    <p:extLst>
      <p:ext uri="{BB962C8B-B14F-4D97-AF65-F5344CB8AC3E}">
        <p14:creationId xmlns:p14="http://schemas.microsoft.com/office/powerpoint/2010/main" val="1213577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1"/>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1"/>
          <p:cNvSpPr txBox="1"/>
          <p:nvPr/>
        </p:nvSpPr>
        <p:spPr>
          <a:xfrm>
            <a:off x="260339" y="58868"/>
            <a:ext cx="565502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SG" sz="4000" b="1" dirty="0">
                <a:solidFill>
                  <a:schemeClr val="lt1"/>
                </a:solidFill>
                <a:latin typeface="Calibri"/>
                <a:ea typeface="Calibri"/>
                <a:cs typeface="Calibri"/>
                <a:sym typeface="Calibri"/>
              </a:rPr>
              <a:t>SPARK ETL </a:t>
            </a:r>
            <a:r>
              <a:rPr lang="en-US" sz="4000" b="1" dirty="0">
                <a:solidFill>
                  <a:schemeClr val="bg1"/>
                </a:solidFill>
                <a:latin typeface="Calibri"/>
                <a:ea typeface="Calibri"/>
                <a:cs typeface="Calibri"/>
                <a:sym typeface="Calibri"/>
              </a:rPr>
              <a:t>Example</a:t>
            </a:r>
            <a:endParaRPr sz="4000" b="1" dirty="0">
              <a:solidFill>
                <a:schemeClr val="lt1"/>
              </a:solidFill>
              <a:latin typeface="Calibri"/>
              <a:ea typeface="Calibri"/>
              <a:cs typeface="Calibri"/>
              <a:sym typeface="Calibri"/>
            </a:endParaRPr>
          </a:p>
        </p:txBody>
      </p:sp>
      <p:pic>
        <p:nvPicPr>
          <p:cNvPr id="319" name="Google Shape;319;p11" descr="Dr.Fissseha Berhane"/>
          <p:cNvPicPr preferRelativeResize="0"/>
          <p:nvPr/>
        </p:nvPicPr>
        <p:blipFill rotWithShape="1">
          <a:blip r:embed="rId3">
            <a:alphaModFix/>
          </a:blip>
          <a:srcRect l="19988" r="14923"/>
          <a:stretch/>
        </p:blipFill>
        <p:spPr>
          <a:xfrm>
            <a:off x="10901680" y="6049010"/>
            <a:ext cx="1290320" cy="808990"/>
          </a:xfrm>
          <a:prstGeom prst="rect">
            <a:avLst/>
          </a:prstGeom>
          <a:noFill/>
          <a:ln>
            <a:noFill/>
          </a:ln>
        </p:spPr>
      </p:pic>
      <p:pic>
        <p:nvPicPr>
          <p:cNvPr id="3" name="Picture 2">
            <a:extLst>
              <a:ext uri="{FF2B5EF4-FFF2-40B4-BE49-F238E27FC236}">
                <a16:creationId xmlns:a16="http://schemas.microsoft.com/office/drawing/2014/main" id="{7A021BEB-08A7-FB71-658D-4A2E0CEDE1E1}"/>
              </a:ext>
            </a:extLst>
          </p:cNvPr>
          <p:cNvPicPr>
            <a:picLocks noChangeAspect="1"/>
          </p:cNvPicPr>
          <p:nvPr/>
        </p:nvPicPr>
        <p:blipFill>
          <a:blip r:embed="rId4"/>
          <a:stretch>
            <a:fillRect/>
          </a:stretch>
        </p:blipFill>
        <p:spPr>
          <a:xfrm>
            <a:off x="719939" y="1074086"/>
            <a:ext cx="7772400" cy="3586279"/>
          </a:xfrm>
          <a:prstGeom prst="rect">
            <a:avLst/>
          </a:prstGeom>
        </p:spPr>
      </p:pic>
      <p:pic>
        <p:nvPicPr>
          <p:cNvPr id="7" name="Picture 6">
            <a:extLst>
              <a:ext uri="{FF2B5EF4-FFF2-40B4-BE49-F238E27FC236}">
                <a16:creationId xmlns:a16="http://schemas.microsoft.com/office/drawing/2014/main" id="{0DE5CCCD-0EF2-7A47-BF4F-6ECDF69CB0D9}"/>
              </a:ext>
            </a:extLst>
          </p:cNvPr>
          <p:cNvPicPr>
            <a:picLocks noChangeAspect="1"/>
          </p:cNvPicPr>
          <p:nvPr/>
        </p:nvPicPr>
        <p:blipFill>
          <a:blip r:embed="rId5"/>
          <a:stretch>
            <a:fillRect/>
          </a:stretch>
        </p:blipFill>
        <p:spPr>
          <a:xfrm>
            <a:off x="3953661" y="2975610"/>
            <a:ext cx="7518400" cy="3073400"/>
          </a:xfrm>
          <a:prstGeom prst="rect">
            <a:avLst/>
          </a:prstGeom>
        </p:spPr>
      </p:pic>
    </p:spTree>
    <p:extLst>
      <p:ext uri="{BB962C8B-B14F-4D97-AF65-F5344CB8AC3E}">
        <p14:creationId xmlns:p14="http://schemas.microsoft.com/office/powerpoint/2010/main" val="3921596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1"/>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1"/>
          <p:cNvSpPr txBox="1"/>
          <p:nvPr/>
        </p:nvSpPr>
        <p:spPr>
          <a:xfrm>
            <a:off x="260339" y="58868"/>
            <a:ext cx="565502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SG" sz="4000" b="1" dirty="0">
                <a:solidFill>
                  <a:schemeClr val="lt1"/>
                </a:solidFill>
                <a:latin typeface="Calibri"/>
                <a:ea typeface="Calibri"/>
                <a:cs typeface="Calibri"/>
                <a:sym typeface="Calibri"/>
              </a:rPr>
              <a:t>SPARK ETL </a:t>
            </a:r>
            <a:r>
              <a:rPr lang="en-US" sz="4000" b="1" dirty="0">
                <a:solidFill>
                  <a:schemeClr val="bg1"/>
                </a:solidFill>
                <a:latin typeface="Calibri"/>
                <a:ea typeface="Calibri"/>
                <a:cs typeface="Calibri"/>
                <a:sym typeface="Calibri"/>
              </a:rPr>
              <a:t>Example</a:t>
            </a:r>
            <a:endParaRPr sz="4000" b="1" dirty="0">
              <a:solidFill>
                <a:schemeClr val="lt1"/>
              </a:solidFill>
              <a:latin typeface="Calibri"/>
              <a:ea typeface="Calibri"/>
              <a:cs typeface="Calibri"/>
              <a:sym typeface="Calibri"/>
            </a:endParaRPr>
          </a:p>
        </p:txBody>
      </p:sp>
      <p:pic>
        <p:nvPicPr>
          <p:cNvPr id="319" name="Google Shape;319;p11" descr="Dr.Fissseha Berhane"/>
          <p:cNvPicPr preferRelativeResize="0"/>
          <p:nvPr/>
        </p:nvPicPr>
        <p:blipFill rotWithShape="1">
          <a:blip r:embed="rId3">
            <a:alphaModFix/>
          </a:blip>
          <a:srcRect l="19988" r="14923"/>
          <a:stretch/>
        </p:blipFill>
        <p:spPr>
          <a:xfrm>
            <a:off x="10901680" y="6049010"/>
            <a:ext cx="1290320" cy="808990"/>
          </a:xfrm>
          <a:prstGeom prst="rect">
            <a:avLst/>
          </a:prstGeom>
          <a:noFill/>
          <a:ln>
            <a:noFill/>
          </a:ln>
        </p:spPr>
      </p:pic>
      <p:pic>
        <p:nvPicPr>
          <p:cNvPr id="9" name="Picture 8">
            <a:extLst>
              <a:ext uri="{FF2B5EF4-FFF2-40B4-BE49-F238E27FC236}">
                <a16:creationId xmlns:a16="http://schemas.microsoft.com/office/drawing/2014/main" id="{63786DBD-CAA3-28EB-FF31-95B431FCFD4C}"/>
              </a:ext>
            </a:extLst>
          </p:cNvPr>
          <p:cNvPicPr>
            <a:picLocks noChangeAspect="1"/>
          </p:cNvPicPr>
          <p:nvPr/>
        </p:nvPicPr>
        <p:blipFill>
          <a:blip r:embed="rId4"/>
          <a:stretch>
            <a:fillRect/>
          </a:stretch>
        </p:blipFill>
        <p:spPr>
          <a:xfrm>
            <a:off x="260339" y="978542"/>
            <a:ext cx="7772400" cy="2660916"/>
          </a:xfrm>
          <a:prstGeom prst="rect">
            <a:avLst/>
          </a:prstGeom>
        </p:spPr>
      </p:pic>
      <p:pic>
        <p:nvPicPr>
          <p:cNvPr id="11" name="Picture 10">
            <a:extLst>
              <a:ext uri="{FF2B5EF4-FFF2-40B4-BE49-F238E27FC236}">
                <a16:creationId xmlns:a16="http://schemas.microsoft.com/office/drawing/2014/main" id="{529AEE94-D993-43E2-934F-BE3D6A26E365}"/>
              </a:ext>
            </a:extLst>
          </p:cNvPr>
          <p:cNvPicPr>
            <a:picLocks noChangeAspect="1"/>
          </p:cNvPicPr>
          <p:nvPr/>
        </p:nvPicPr>
        <p:blipFill>
          <a:blip r:embed="rId5"/>
          <a:stretch>
            <a:fillRect/>
          </a:stretch>
        </p:blipFill>
        <p:spPr>
          <a:xfrm>
            <a:off x="260339" y="3792377"/>
            <a:ext cx="6732348" cy="2827179"/>
          </a:xfrm>
          <a:prstGeom prst="rect">
            <a:avLst/>
          </a:prstGeom>
        </p:spPr>
      </p:pic>
    </p:spTree>
    <p:extLst>
      <p:ext uri="{BB962C8B-B14F-4D97-AF65-F5344CB8AC3E}">
        <p14:creationId xmlns:p14="http://schemas.microsoft.com/office/powerpoint/2010/main" val="36372084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19"/>
          <p:cNvSpPr/>
          <p:nvPr/>
        </p:nvSpPr>
        <p:spPr>
          <a:xfrm>
            <a:off x="0" y="0"/>
            <a:ext cx="12192000" cy="825623"/>
          </a:xfrm>
          <a:prstGeom prst="rect">
            <a:avLst/>
          </a:prstGeom>
          <a:solidFill>
            <a:srgbClr val="FF85FF"/>
          </a:solidFill>
          <a:ln>
            <a:solidFill>
              <a:srgbClr val="FF9300"/>
            </a:solid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901" name="Google Shape;901;p19"/>
          <p:cNvSpPr txBox="1"/>
          <p:nvPr/>
        </p:nvSpPr>
        <p:spPr>
          <a:xfrm>
            <a:off x="260339" y="58868"/>
            <a:ext cx="10425382"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err="1">
                <a:solidFill>
                  <a:schemeClr val="bg1"/>
                </a:solidFill>
                <a:latin typeface="Calibri"/>
                <a:ea typeface="Calibri"/>
                <a:cs typeface="Calibri"/>
                <a:sym typeface="Calibri"/>
              </a:rPr>
              <a:t>PySPARK</a:t>
            </a:r>
            <a:endParaRPr lang="en-US" sz="4000" b="1" dirty="0">
              <a:solidFill>
                <a:schemeClr val="bg1"/>
              </a:solidFill>
              <a:latin typeface="Calibri"/>
              <a:ea typeface="Calibri"/>
              <a:cs typeface="Calibri"/>
              <a:sym typeface="Calibri"/>
            </a:endParaRPr>
          </a:p>
        </p:txBody>
      </p:sp>
      <p:sp>
        <p:nvSpPr>
          <p:cNvPr id="3" name="TextBox 2">
            <a:extLst>
              <a:ext uri="{FF2B5EF4-FFF2-40B4-BE49-F238E27FC236}">
                <a16:creationId xmlns:a16="http://schemas.microsoft.com/office/drawing/2014/main" id="{1DA098BF-20AA-A1C6-A3DD-7EE8ECACE4D5}"/>
              </a:ext>
            </a:extLst>
          </p:cNvPr>
          <p:cNvSpPr txBox="1"/>
          <p:nvPr/>
        </p:nvSpPr>
        <p:spPr>
          <a:xfrm>
            <a:off x="0" y="924301"/>
            <a:ext cx="6097772" cy="523220"/>
          </a:xfrm>
          <a:prstGeom prst="rect">
            <a:avLst/>
          </a:prstGeom>
          <a:noFill/>
        </p:spPr>
        <p:txBody>
          <a:bodyPr wrap="square">
            <a:spAutoFit/>
          </a:bodyPr>
          <a:lstStyle/>
          <a:p>
            <a:r>
              <a:rPr lang="en-US" dirty="0" err="1">
                <a:latin typeface="Noto Serif" panose="02020600060500020200" pitchFamily="18" charset="0"/>
                <a:ea typeface="Noto Serif" panose="02020600060500020200" pitchFamily="18" charset="0"/>
                <a:cs typeface="Noto Serif" panose="02020600060500020200" pitchFamily="18" charset="0"/>
              </a:rPr>
              <a:t>PySpark</a:t>
            </a:r>
            <a:r>
              <a:rPr lang="en-US" dirty="0">
                <a:latin typeface="Noto Serif" panose="02020600060500020200" pitchFamily="18" charset="0"/>
                <a:ea typeface="Noto Serif" panose="02020600060500020200" pitchFamily="18" charset="0"/>
                <a:cs typeface="Noto Serif" panose="02020600060500020200" pitchFamily="18" charset="0"/>
              </a:rPr>
              <a:t> is a Python-based wrapper over the core Spark framework, which is written primarily in Scala.</a:t>
            </a:r>
          </a:p>
        </p:txBody>
      </p:sp>
      <p:sp>
        <p:nvSpPr>
          <p:cNvPr id="6" name="TextBox 5">
            <a:extLst>
              <a:ext uri="{FF2B5EF4-FFF2-40B4-BE49-F238E27FC236}">
                <a16:creationId xmlns:a16="http://schemas.microsoft.com/office/drawing/2014/main" id="{E7188939-8FB6-507A-F601-ACC8109AED29}"/>
              </a:ext>
            </a:extLst>
          </p:cNvPr>
          <p:cNvSpPr txBox="1"/>
          <p:nvPr/>
        </p:nvSpPr>
        <p:spPr>
          <a:xfrm>
            <a:off x="0" y="1447521"/>
            <a:ext cx="6097772" cy="1169551"/>
          </a:xfrm>
          <a:prstGeom prst="rect">
            <a:avLst/>
          </a:prstGeom>
          <a:noFill/>
        </p:spPr>
        <p:txBody>
          <a:bodyPr wrap="square">
            <a:spAutoFit/>
          </a:bodyPr>
          <a:lstStyle/>
          <a:p>
            <a:r>
              <a:rPr lang="en-SG" b="0" i="0" dirty="0" err="1">
                <a:solidFill>
                  <a:srgbClr val="3D3B49"/>
                </a:solidFill>
                <a:effectLst/>
                <a:latin typeface="Noto serif" panose="02020600060500020200" pitchFamily="18" charset="0"/>
              </a:rPr>
              <a:t>PySpark</a:t>
            </a:r>
            <a:r>
              <a:rPr lang="en-SG" b="0" i="0" dirty="0">
                <a:solidFill>
                  <a:srgbClr val="3D3B49"/>
                </a:solidFill>
                <a:effectLst/>
                <a:latin typeface="Noto serif" panose="02020600060500020200" pitchFamily="18" charset="0"/>
              </a:rPr>
              <a:t> allows us to </a:t>
            </a:r>
            <a:r>
              <a:rPr lang="en-SG" b="1" i="0" dirty="0">
                <a:solidFill>
                  <a:srgbClr val="3D3B49"/>
                </a:solidFill>
                <a:effectLst/>
                <a:latin typeface="Noto serif" panose="02020600060500020200" pitchFamily="18" charset="0"/>
              </a:rPr>
              <a:t>work across programming models</a:t>
            </a:r>
            <a:r>
              <a:rPr lang="en-SG" b="0" i="0" dirty="0">
                <a:solidFill>
                  <a:srgbClr val="3D3B49"/>
                </a:solidFill>
                <a:effectLst/>
                <a:latin typeface="Noto serif" panose="02020600060500020200" pitchFamily="18" charset="0"/>
              </a:rPr>
              <a:t>. </a:t>
            </a:r>
          </a:p>
          <a:p>
            <a:pPr marL="285750" indent="-285750">
              <a:buFont typeface="Arial" panose="020B0604020202020204" pitchFamily="34" charset="0"/>
              <a:buChar char="•"/>
            </a:pPr>
            <a:r>
              <a:rPr lang="en-SG" b="0" i="0" dirty="0">
                <a:solidFill>
                  <a:srgbClr val="3D3B49"/>
                </a:solidFill>
                <a:effectLst/>
                <a:latin typeface="Noto serif" panose="02020600060500020200" pitchFamily="18" charset="0"/>
              </a:rPr>
              <a:t>For example, a common pattern is to perform large-scale extract, transform, and load (ETL) workloads with </a:t>
            </a:r>
            <a:r>
              <a:rPr lang="en-SG" b="0" i="1" dirty="0">
                <a:solidFill>
                  <a:srgbClr val="3D3B49"/>
                </a:solidFill>
                <a:effectLst/>
                <a:latin typeface="Noto serif" panose="02020600060500020200" pitchFamily="18" charset="0"/>
              </a:rPr>
              <a:t>Spark</a:t>
            </a:r>
            <a:r>
              <a:rPr lang="en-SG" b="0" i="0" dirty="0">
                <a:solidFill>
                  <a:srgbClr val="3D3B49"/>
                </a:solidFill>
                <a:effectLst/>
                <a:latin typeface="Noto serif" panose="02020600060500020200" pitchFamily="18" charset="0"/>
              </a:rPr>
              <a:t> </a:t>
            </a:r>
          </a:p>
          <a:p>
            <a:pPr marL="285750" indent="-285750">
              <a:buFont typeface="Arial" panose="020B0604020202020204" pitchFamily="34" charset="0"/>
              <a:buChar char="•"/>
            </a:pPr>
            <a:r>
              <a:rPr lang="en-SG" dirty="0">
                <a:solidFill>
                  <a:srgbClr val="3D3B49"/>
                </a:solidFill>
                <a:latin typeface="Noto serif" panose="02020600060500020200" pitchFamily="18" charset="0"/>
              </a:rPr>
              <a:t>T</a:t>
            </a:r>
            <a:r>
              <a:rPr lang="en-SG" b="0" i="0" dirty="0">
                <a:solidFill>
                  <a:srgbClr val="3D3B49"/>
                </a:solidFill>
                <a:effectLst/>
                <a:latin typeface="Noto serif" panose="02020600060500020200" pitchFamily="18" charset="0"/>
              </a:rPr>
              <a:t>hen collect the results to a local machine followed by manipulation using pandas.</a:t>
            </a:r>
            <a:endParaRPr lang="en-US" dirty="0"/>
          </a:p>
        </p:txBody>
      </p:sp>
      <p:grpSp>
        <p:nvGrpSpPr>
          <p:cNvPr id="19" name="Group 18">
            <a:extLst>
              <a:ext uri="{FF2B5EF4-FFF2-40B4-BE49-F238E27FC236}">
                <a16:creationId xmlns:a16="http://schemas.microsoft.com/office/drawing/2014/main" id="{33E72012-B9D7-3F2C-1D95-C4FC2DD9C17C}"/>
              </a:ext>
            </a:extLst>
          </p:cNvPr>
          <p:cNvGrpSpPr/>
          <p:nvPr/>
        </p:nvGrpSpPr>
        <p:grpSpPr>
          <a:xfrm>
            <a:off x="0" y="3304808"/>
            <a:ext cx="5475767" cy="1215949"/>
            <a:chOff x="0" y="2878914"/>
            <a:chExt cx="5475767" cy="1215949"/>
          </a:xfrm>
        </p:grpSpPr>
        <p:sp>
          <p:nvSpPr>
            <p:cNvPr id="10" name="TextBox 9">
              <a:extLst>
                <a:ext uri="{FF2B5EF4-FFF2-40B4-BE49-F238E27FC236}">
                  <a16:creationId xmlns:a16="http://schemas.microsoft.com/office/drawing/2014/main" id="{5263E2F1-8B47-57BD-D85A-CC7F63CDFFAD}"/>
                </a:ext>
              </a:extLst>
            </p:cNvPr>
            <p:cNvSpPr txBox="1"/>
            <p:nvPr/>
          </p:nvSpPr>
          <p:spPr>
            <a:xfrm>
              <a:off x="0" y="2878914"/>
              <a:ext cx="5475767" cy="738664"/>
            </a:xfrm>
            <a:prstGeom prst="rect">
              <a:avLst/>
            </a:prstGeom>
            <a:noFill/>
          </p:spPr>
          <p:txBody>
            <a:bodyPr wrap="square">
              <a:spAutoFit/>
            </a:bodyPr>
            <a:lstStyle/>
            <a:p>
              <a:pPr algn="just"/>
              <a:r>
                <a:rPr lang="en-SG" b="1" i="0" dirty="0" err="1">
                  <a:solidFill>
                    <a:srgbClr val="3D3B49"/>
                  </a:solidFill>
                  <a:effectLst/>
                  <a:latin typeface="Noto serif" panose="02020600060500020200" pitchFamily="18" charset="0"/>
                </a:rPr>
                <a:t>DataFrame</a:t>
              </a:r>
              <a:r>
                <a:rPr lang="en-SG" b="0" i="0" dirty="0">
                  <a:solidFill>
                    <a:srgbClr val="3D3B49"/>
                  </a:solidFill>
                  <a:effectLst/>
                  <a:latin typeface="Noto serif" panose="02020600060500020200" pitchFamily="18" charset="0"/>
                </a:rPr>
                <a:t> is an </a:t>
              </a:r>
              <a:r>
                <a:rPr lang="en-SG" b="0" i="1" dirty="0">
                  <a:solidFill>
                    <a:srgbClr val="3D3B49"/>
                  </a:solidFill>
                  <a:effectLst/>
                  <a:latin typeface="Noto serif" panose="02020600060500020200" pitchFamily="18" charset="0"/>
                </a:rPr>
                <a:t>abstraction for datasets </a:t>
              </a:r>
              <a:r>
                <a:rPr lang="en-SG" b="0" i="0" dirty="0">
                  <a:solidFill>
                    <a:srgbClr val="3D3B49"/>
                  </a:solidFill>
                  <a:effectLst/>
                  <a:latin typeface="Noto serif" panose="02020600060500020200" pitchFamily="18" charset="0"/>
                </a:rPr>
                <a:t>that have a regular structure in which each record is a row made up of a set of columns, and each column has a well-defined data type.</a:t>
              </a:r>
              <a:endParaRPr lang="en-US" dirty="0"/>
            </a:p>
          </p:txBody>
        </p:sp>
        <p:sp>
          <p:nvSpPr>
            <p:cNvPr id="16" name="TextBox 15">
              <a:extLst>
                <a:ext uri="{FF2B5EF4-FFF2-40B4-BE49-F238E27FC236}">
                  <a16:creationId xmlns:a16="http://schemas.microsoft.com/office/drawing/2014/main" id="{C6C641A1-6BC6-92B0-70AE-B8896FE2125E}"/>
                </a:ext>
              </a:extLst>
            </p:cNvPr>
            <p:cNvSpPr txBox="1"/>
            <p:nvPr/>
          </p:nvSpPr>
          <p:spPr>
            <a:xfrm>
              <a:off x="0" y="3571643"/>
              <a:ext cx="5358809" cy="523220"/>
            </a:xfrm>
            <a:prstGeom prst="rect">
              <a:avLst/>
            </a:prstGeom>
            <a:noFill/>
          </p:spPr>
          <p:txBody>
            <a:bodyPr wrap="square">
              <a:spAutoFit/>
            </a:bodyPr>
            <a:lstStyle/>
            <a:p>
              <a:pPr marL="285750" indent="-285750">
                <a:buFont typeface="Arial" panose="020B0604020202020204" pitchFamily="34" charset="0"/>
                <a:buChar char="•"/>
              </a:pPr>
              <a:r>
                <a:rPr lang="en-SG" b="0" i="0" dirty="0">
                  <a:solidFill>
                    <a:srgbClr val="3D3B49"/>
                  </a:solidFill>
                  <a:effectLst/>
                  <a:latin typeface="Noto serif" panose="02020600060500020200" pitchFamily="18" charset="0"/>
                </a:rPr>
                <a:t>distributed datasets on a cluster</a:t>
              </a:r>
            </a:p>
            <a:p>
              <a:pPr marL="285750" indent="-285750">
                <a:buFont typeface="Arial" panose="020B0604020202020204" pitchFamily="34" charset="0"/>
                <a:buChar char="•"/>
              </a:pPr>
              <a:r>
                <a:rPr lang="en-SG" dirty="0">
                  <a:solidFill>
                    <a:srgbClr val="3D3B49"/>
                  </a:solidFill>
                  <a:latin typeface="Noto serif" panose="02020600060500020200" pitchFamily="18" charset="0"/>
                </a:rPr>
                <a:t>NOT the same as </a:t>
              </a:r>
              <a:r>
                <a:rPr lang="en-SG" b="0" i="0" dirty="0" err="1">
                  <a:solidFill>
                    <a:srgbClr val="3D3B49"/>
                  </a:solidFill>
                  <a:effectLst/>
                  <a:latin typeface="Consolas" panose="020B0609020204030204" pitchFamily="49" charset="0"/>
                </a:rPr>
                <a:t>pandas.DataFrame</a:t>
              </a:r>
              <a:endParaRPr lang="en-US" dirty="0"/>
            </a:p>
          </p:txBody>
        </p:sp>
      </p:grpSp>
      <p:sp>
        <p:nvSpPr>
          <p:cNvPr id="25" name="TextBox 24">
            <a:extLst>
              <a:ext uri="{FF2B5EF4-FFF2-40B4-BE49-F238E27FC236}">
                <a16:creationId xmlns:a16="http://schemas.microsoft.com/office/drawing/2014/main" id="{55CDA21D-9C22-04D8-DAE5-8C437402E265}"/>
              </a:ext>
            </a:extLst>
          </p:cNvPr>
          <p:cNvSpPr txBox="1"/>
          <p:nvPr/>
        </p:nvSpPr>
        <p:spPr>
          <a:xfrm>
            <a:off x="0" y="2997031"/>
            <a:ext cx="6108404" cy="307777"/>
          </a:xfrm>
          <a:prstGeom prst="rect">
            <a:avLst/>
          </a:prstGeom>
          <a:noFill/>
        </p:spPr>
        <p:txBody>
          <a:bodyPr wrap="square">
            <a:spAutoFit/>
          </a:bodyPr>
          <a:lstStyle/>
          <a:p>
            <a:pPr algn="l" fontAlgn="base"/>
            <a:r>
              <a:rPr lang="en-SG" b="1" i="0" cap="all" dirty="0">
                <a:solidFill>
                  <a:srgbClr val="018C8C"/>
                </a:solidFill>
                <a:effectLst/>
                <a:latin typeface="Guardian Text Sans 2"/>
              </a:rPr>
              <a:t>DATAFRAME AND RDDS</a:t>
            </a:r>
          </a:p>
        </p:txBody>
      </p:sp>
      <p:pic>
        <p:nvPicPr>
          <p:cNvPr id="2" name="Google Shape;322;p11">
            <a:extLst>
              <a:ext uri="{FF2B5EF4-FFF2-40B4-BE49-F238E27FC236}">
                <a16:creationId xmlns:a16="http://schemas.microsoft.com/office/drawing/2014/main" id="{4F3A24A8-CFFE-B8E2-A537-46F917406C97}"/>
              </a:ext>
            </a:extLst>
          </p:cNvPr>
          <p:cNvPicPr preferRelativeResize="0"/>
          <p:nvPr/>
        </p:nvPicPr>
        <p:blipFill rotWithShape="1">
          <a:blip r:embed="rId3">
            <a:alphaModFix/>
          </a:blip>
          <a:srcRect/>
          <a:stretch/>
        </p:blipFill>
        <p:spPr>
          <a:xfrm>
            <a:off x="11063505" y="969991"/>
            <a:ext cx="930007" cy="526248"/>
          </a:xfrm>
          <a:prstGeom prst="rect">
            <a:avLst/>
          </a:prstGeom>
          <a:noFill/>
          <a:ln>
            <a:noFill/>
          </a:ln>
        </p:spPr>
      </p:pic>
    </p:spTree>
    <p:extLst>
      <p:ext uri="{BB962C8B-B14F-4D97-AF65-F5344CB8AC3E}">
        <p14:creationId xmlns:p14="http://schemas.microsoft.com/office/powerpoint/2010/main" val="4222440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2" name="Google Shape;317;p11">
            <a:extLst>
              <a:ext uri="{FF2B5EF4-FFF2-40B4-BE49-F238E27FC236}">
                <a16:creationId xmlns:a16="http://schemas.microsoft.com/office/drawing/2014/main" id="{CE8675A0-C599-5A6A-2382-2583467FDBD8}"/>
              </a:ext>
            </a:extLst>
          </p:cNvPr>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901" name="Google Shape;901;p19"/>
          <p:cNvSpPr txBox="1"/>
          <p:nvPr/>
        </p:nvSpPr>
        <p:spPr>
          <a:xfrm>
            <a:off x="260339" y="58868"/>
            <a:ext cx="10425382"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bg1"/>
                </a:solidFill>
                <a:latin typeface="Calibri"/>
                <a:ea typeface="Calibri"/>
                <a:cs typeface="Calibri"/>
                <a:sym typeface="Calibri"/>
              </a:rPr>
              <a:t>SPARK Architecture</a:t>
            </a:r>
          </a:p>
        </p:txBody>
      </p:sp>
      <p:sp>
        <p:nvSpPr>
          <p:cNvPr id="8" name="TextBox 7">
            <a:extLst>
              <a:ext uri="{FF2B5EF4-FFF2-40B4-BE49-F238E27FC236}">
                <a16:creationId xmlns:a16="http://schemas.microsoft.com/office/drawing/2014/main" id="{7228ED6A-A8AA-4B18-285C-7F18316A8A36}"/>
              </a:ext>
            </a:extLst>
          </p:cNvPr>
          <p:cNvSpPr txBox="1"/>
          <p:nvPr/>
        </p:nvSpPr>
        <p:spPr>
          <a:xfrm>
            <a:off x="5833889" y="1295838"/>
            <a:ext cx="6097772" cy="954107"/>
          </a:xfrm>
          <a:prstGeom prst="rect">
            <a:avLst/>
          </a:prstGeom>
          <a:noFill/>
        </p:spPr>
        <p:txBody>
          <a:bodyPr wrap="square">
            <a:spAutoFit/>
          </a:bodyPr>
          <a:lstStyle/>
          <a:p>
            <a:r>
              <a:rPr lang="en-SG" b="0" i="0" dirty="0">
                <a:solidFill>
                  <a:srgbClr val="3D3B49"/>
                </a:solidFill>
                <a:effectLst/>
                <a:latin typeface="Noto serif" panose="02020600060500020200" pitchFamily="18" charset="0"/>
              </a:rPr>
              <a:t>Spark application is comprised of:</a:t>
            </a:r>
          </a:p>
          <a:p>
            <a:pPr marL="285750" indent="-285750">
              <a:buFont typeface="Arial" panose="020B0604020202020204" pitchFamily="34" charset="0"/>
              <a:buChar char="•"/>
            </a:pPr>
            <a:r>
              <a:rPr lang="en-SG" b="0" i="0" dirty="0">
                <a:solidFill>
                  <a:srgbClr val="3D3B49"/>
                </a:solidFill>
                <a:effectLst/>
                <a:latin typeface="Noto serif" panose="02020600060500020200" pitchFamily="18" charset="0"/>
              </a:rPr>
              <a:t>a driver process</a:t>
            </a:r>
            <a:endParaRPr lang="en-SG" dirty="0">
              <a:solidFill>
                <a:srgbClr val="3D3B49"/>
              </a:solidFill>
              <a:latin typeface="Noto serif" panose="02020600060500020200" pitchFamily="18" charset="0"/>
            </a:endParaRPr>
          </a:p>
          <a:p>
            <a:pPr marL="285750" indent="-285750">
              <a:buFont typeface="Arial" panose="020B0604020202020204" pitchFamily="34" charset="0"/>
              <a:buChar char="•"/>
            </a:pPr>
            <a:r>
              <a:rPr lang="en-SG" b="0" i="0" dirty="0">
                <a:solidFill>
                  <a:srgbClr val="3D3B49"/>
                </a:solidFill>
                <a:effectLst/>
                <a:latin typeface="Noto serif" panose="02020600060500020200" pitchFamily="18" charset="0"/>
              </a:rPr>
              <a:t>a cluster manager: manages resources</a:t>
            </a:r>
          </a:p>
          <a:p>
            <a:pPr marL="285750" indent="-285750">
              <a:buFont typeface="Arial" panose="020B0604020202020204" pitchFamily="34" charset="0"/>
              <a:buChar char="•"/>
            </a:pPr>
            <a:r>
              <a:rPr lang="en-SG" b="0" i="0" dirty="0">
                <a:solidFill>
                  <a:srgbClr val="3D3B49"/>
                </a:solidFill>
                <a:effectLst/>
                <a:latin typeface="Noto serif" panose="02020600060500020200" pitchFamily="18" charset="0"/>
              </a:rPr>
              <a:t>a set of executor processes. </a:t>
            </a:r>
            <a:endParaRPr lang="en-US" dirty="0"/>
          </a:p>
        </p:txBody>
      </p:sp>
      <p:pic>
        <p:nvPicPr>
          <p:cNvPr id="4" name="Picture 3">
            <a:extLst>
              <a:ext uri="{FF2B5EF4-FFF2-40B4-BE49-F238E27FC236}">
                <a16:creationId xmlns:a16="http://schemas.microsoft.com/office/drawing/2014/main" id="{3100D013-D24B-2684-9E4B-C88B670574D8}"/>
              </a:ext>
            </a:extLst>
          </p:cNvPr>
          <p:cNvPicPr>
            <a:picLocks noChangeAspect="1"/>
          </p:cNvPicPr>
          <p:nvPr/>
        </p:nvPicPr>
        <p:blipFill>
          <a:blip r:embed="rId3"/>
          <a:stretch>
            <a:fillRect/>
          </a:stretch>
        </p:blipFill>
        <p:spPr>
          <a:xfrm>
            <a:off x="260339" y="1407315"/>
            <a:ext cx="5190608" cy="2415816"/>
          </a:xfrm>
          <a:prstGeom prst="rect">
            <a:avLst/>
          </a:prstGeom>
        </p:spPr>
      </p:pic>
      <p:sp>
        <p:nvSpPr>
          <p:cNvPr id="6" name="Rounded Rectangle 5">
            <a:extLst>
              <a:ext uri="{FF2B5EF4-FFF2-40B4-BE49-F238E27FC236}">
                <a16:creationId xmlns:a16="http://schemas.microsoft.com/office/drawing/2014/main" id="{C2F75D44-68CC-C906-80E0-F53E5B29B28F}"/>
              </a:ext>
            </a:extLst>
          </p:cNvPr>
          <p:cNvSpPr/>
          <p:nvPr/>
        </p:nvSpPr>
        <p:spPr>
          <a:xfrm>
            <a:off x="260339" y="951823"/>
            <a:ext cx="1738582" cy="24965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Calibri" panose="020F0502020204030204" pitchFamily="34" charset="0"/>
                <a:cs typeface="Calibri" panose="020F0502020204030204" pitchFamily="34" charset="0"/>
              </a:rPr>
              <a:t>SPARK DEPLOYMENT</a:t>
            </a:r>
          </a:p>
        </p:txBody>
      </p:sp>
      <p:sp>
        <p:nvSpPr>
          <p:cNvPr id="9" name="TextBox 8">
            <a:extLst>
              <a:ext uri="{FF2B5EF4-FFF2-40B4-BE49-F238E27FC236}">
                <a16:creationId xmlns:a16="http://schemas.microsoft.com/office/drawing/2014/main" id="{6FCA2FB6-ED0C-58EF-1350-7A84FCF77234}"/>
              </a:ext>
            </a:extLst>
          </p:cNvPr>
          <p:cNvSpPr txBox="1"/>
          <p:nvPr/>
        </p:nvSpPr>
        <p:spPr>
          <a:xfrm>
            <a:off x="167463" y="3823131"/>
            <a:ext cx="1738582" cy="1477328"/>
          </a:xfrm>
          <a:prstGeom prst="rect">
            <a:avLst/>
          </a:prstGeom>
          <a:noFill/>
        </p:spPr>
        <p:txBody>
          <a:bodyPr wrap="square">
            <a:spAutoFit/>
          </a:bodyPr>
          <a:lstStyle/>
          <a:p>
            <a:pPr algn="just"/>
            <a:r>
              <a:rPr lang="en-SG" sz="1000" b="1"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Standalone </a:t>
            </a:r>
            <a:r>
              <a:rPr lang="en-SG" sz="10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deployment means Spark occupies the place on top of HDFS (Hadoop Distributed File System). </a:t>
            </a:r>
          </a:p>
          <a:p>
            <a:pPr algn="just"/>
            <a:r>
              <a:rPr lang="en-SG" sz="10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In this case, Spark and MapReduce will run side by side to cover all spark jobs on cluster. </a:t>
            </a:r>
            <a:endParaRPr lang="en-SG" sz="1000" dirty="0">
              <a:effectLst/>
              <a:latin typeface="Noto Serif" panose="02020600060500020200" pitchFamily="18" charset="0"/>
              <a:ea typeface="Noto Serif" panose="02020600060500020200" pitchFamily="18" charset="0"/>
              <a:cs typeface="Noto Serif" panose="02020600060500020200" pitchFamily="18" charset="0"/>
            </a:endParaRPr>
          </a:p>
        </p:txBody>
      </p:sp>
      <p:sp>
        <p:nvSpPr>
          <p:cNvPr id="11" name="TextBox 10">
            <a:extLst>
              <a:ext uri="{FF2B5EF4-FFF2-40B4-BE49-F238E27FC236}">
                <a16:creationId xmlns:a16="http://schemas.microsoft.com/office/drawing/2014/main" id="{CED2241A-01F1-2494-9B69-6BA9B537080E}"/>
              </a:ext>
            </a:extLst>
          </p:cNvPr>
          <p:cNvSpPr txBox="1"/>
          <p:nvPr/>
        </p:nvSpPr>
        <p:spPr>
          <a:xfrm>
            <a:off x="1935603" y="3857973"/>
            <a:ext cx="1964206" cy="1323439"/>
          </a:xfrm>
          <a:prstGeom prst="rect">
            <a:avLst/>
          </a:prstGeom>
          <a:noFill/>
        </p:spPr>
        <p:txBody>
          <a:bodyPr wrap="square">
            <a:spAutoFit/>
          </a:bodyPr>
          <a:lstStyle/>
          <a:p>
            <a:r>
              <a:rPr lang="en-SG" sz="1000" b="1"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Hadoop Yarn: </a:t>
            </a:r>
            <a:r>
              <a:rPr lang="en-SG" sz="10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Spark simply runs on Yarn without any pre-installation or root access required. </a:t>
            </a:r>
          </a:p>
          <a:p>
            <a:endParaRPr lang="en-SG" sz="10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endParaRPr>
          </a:p>
          <a:p>
            <a:r>
              <a:rPr lang="en-SG" sz="10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It helps to integrate Spark into Hadoop ecosystem or Hadoop stack. </a:t>
            </a:r>
            <a:endParaRPr lang="en-SG" sz="1000" dirty="0">
              <a:effectLst/>
              <a:latin typeface="Noto Serif" panose="02020600060500020200" pitchFamily="18" charset="0"/>
              <a:ea typeface="Noto Serif" panose="02020600060500020200" pitchFamily="18" charset="0"/>
              <a:cs typeface="Noto Serif" panose="02020600060500020200" pitchFamily="18" charset="0"/>
            </a:endParaRPr>
          </a:p>
        </p:txBody>
      </p:sp>
      <p:sp>
        <p:nvSpPr>
          <p:cNvPr id="13" name="TextBox 12">
            <a:extLst>
              <a:ext uri="{FF2B5EF4-FFF2-40B4-BE49-F238E27FC236}">
                <a16:creationId xmlns:a16="http://schemas.microsoft.com/office/drawing/2014/main" id="{B23990BB-7819-000B-EA1B-D6235B512789}"/>
              </a:ext>
            </a:extLst>
          </p:cNvPr>
          <p:cNvSpPr txBox="1"/>
          <p:nvPr/>
        </p:nvSpPr>
        <p:spPr>
          <a:xfrm>
            <a:off x="3811045" y="3857973"/>
            <a:ext cx="1789347" cy="707886"/>
          </a:xfrm>
          <a:prstGeom prst="rect">
            <a:avLst/>
          </a:prstGeom>
          <a:noFill/>
        </p:spPr>
        <p:txBody>
          <a:bodyPr wrap="square">
            <a:spAutoFit/>
          </a:bodyPr>
          <a:lstStyle/>
          <a:p>
            <a:r>
              <a:rPr lang="en-SG" sz="1000" b="1"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Spark in MapReduce (SIMR) </a:t>
            </a:r>
            <a:r>
              <a:rPr lang="en-SG" sz="10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is used to launch Spark job in addition to standalone deployment. </a:t>
            </a:r>
            <a:endParaRPr lang="en-SG" sz="1000" dirty="0">
              <a:effectLst/>
              <a:latin typeface="Noto Serif" panose="02020600060500020200" pitchFamily="18" charset="0"/>
              <a:ea typeface="Noto Serif" panose="02020600060500020200" pitchFamily="18" charset="0"/>
              <a:cs typeface="Noto Serif" panose="02020600060500020200" pitchFamily="18" charset="0"/>
            </a:endParaRPr>
          </a:p>
        </p:txBody>
      </p:sp>
      <p:sp>
        <p:nvSpPr>
          <p:cNvPr id="15" name="Rounded Rectangle 14">
            <a:extLst>
              <a:ext uri="{FF2B5EF4-FFF2-40B4-BE49-F238E27FC236}">
                <a16:creationId xmlns:a16="http://schemas.microsoft.com/office/drawing/2014/main" id="{1D0D198D-B7C4-5AA5-F628-6F148040BC34}"/>
              </a:ext>
            </a:extLst>
          </p:cNvPr>
          <p:cNvSpPr/>
          <p:nvPr/>
        </p:nvSpPr>
        <p:spPr>
          <a:xfrm>
            <a:off x="5728433" y="956281"/>
            <a:ext cx="1738582" cy="24965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Calibri" panose="020F0502020204030204" pitchFamily="34" charset="0"/>
                <a:cs typeface="Calibri" panose="020F0502020204030204" pitchFamily="34" charset="0"/>
              </a:rPr>
              <a:t>SPARK APPLICATION</a:t>
            </a:r>
          </a:p>
        </p:txBody>
      </p:sp>
      <p:grpSp>
        <p:nvGrpSpPr>
          <p:cNvPr id="20" name="Group 19">
            <a:extLst>
              <a:ext uri="{FF2B5EF4-FFF2-40B4-BE49-F238E27FC236}">
                <a16:creationId xmlns:a16="http://schemas.microsoft.com/office/drawing/2014/main" id="{C822E70A-53E4-AB79-5981-071BEA3CCA5D}"/>
              </a:ext>
            </a:extLst>
          </p:cNvPr>
          <p:cNvGrpSpPr/>
          <p:nvPr/>
        </p:nvGrpSpPr>
        <p:grpSpPr>
          <a:xfrm>
            <a:off x="5833889" y="2493612"/>
            <a:ext cx="4724985" cy="2659038"/>
            <a:chOff x="5833889" y="2493612"/>
            <a:chExt cx="4724985" cy="2659038"/>
          </a:xfrm>
        </p:grpSpPr>
        <p:grpSp>
          <p:nvGrpSpPr>
            <p:cNvPr id="16" name="Group 15">
              <a:extLst>
                <a:ext uri="{FF2B5EF4-FFF2-40B4-BE49-F238E27FC236}">
                  <a16:creationId xmlns:a16="http://schemas.microsoft.com/office/drawing/2014/main" id="{1096C515-DA85-71B3-C34A-967191499FC9}"/>
                </a:ext>
              </a:extLst>
            </p:cNvPr>
            <p:cNvGrpSpPr/>
            <p:nvPr/>
          </p:nvGrpSpPr>
          <p:grpSpPr>
            <a:xfrm>
              <a:off x="5833889" y="2493612"/>
              <a:ext cx="4724985" cy="2659038"/>
              <a:chOff x="3519942" y="1441046"/>
              <a:chExt cx="6097772" cy="3370528"/>
            </a:xfrm>
          </p:grpSpPr>
          <p:grpSp>
            <p:nvGrpSpPr>
              <p:cNvPr id="5" name="Group 4">
                <a:extLst>
                  <a:ext uri="{FF2B5EF4-FFF2-40B4-BE49-F238E27FC236}">
                    <a16:creationId xmlns:a16="http://schemas.microsoft.com/office/drawing/2014/main" id="{384B9CA3-E145-DB78-2FDA-3716AC64B740}"/>
                  </a:ext>
                </a:extLst>
              </p:cNvPr>
              <p:cNvGrpSpPr/>
              <p:nvPr/>
            </p:nvGrpSpPr>
            <p:grpSpPr>
              <a:xfrm>
                <a:off x="3519942" y="1961564"/>
                <a:ext cx="6097772" cy="2850010"/>
                <a:chOff x="1552919" y="2110419"/>
                <a:chExt cx="6097772" cy="2850010"/>
              </a:xfrm>
            </p:grpSpPr>
            <p:pic>
              <p:nvPicPr>
                <p:cNvPr id="4098" name="Picture 2" descr="aaps 0201">
                  <a:extLst>
                    <a:ext uri="{FF2B5EF4-FFF2-40B4-BE49-F238E27FC236}">
                      <a16:creationId xmlns:a16="http://schemas.microsoft.com/office/drawing/2014/main" id="{06A37C51-08C4-CC7A-1DBF-BC82C94F8F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16999" y="2110419"/>
                  <a:ext cx="5603358" cy="24456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B16BCEF-6AC4-A616-BB93-F8D7C3F30DA3}"/>
                    </a:ext>
                  </a:extLst>
                </p:cNvPr>
                <p:cNvSpPr txBox="1"/>
                <p:nvPr/>
              </p:nvSpPr>
              <p:spPr>
                <a:xfrm>
                  <a:off x="1552919" y="4652652"/>
                  <a:ext cx="6097772" cy="307777"/>
                </a:xfrm>
                <a:prstGeom prst="rect">
                  <a:avLst/>
                </a:prstGeom>
                <a:noFill/>
              </p:spPr>
              <p:txBody>
                <a:bodyPr wrap="square">
                  <a:spAutoFit/>
                </a:bodyPr>
                <a:lstStyle/>
                <a:p>
                  <a:pPr algn="ctr"/>
                  <a:r>
                    <a:rPr lang="en-SG" b="0" i="0" dirty="0">
                      <a:solidFill>
                        <a:srgbClr val="3D3B49"/>
                      </a:solidFill>
                      <a:effectLst/>
                      <a:latin typeface="Noto serif" panose="02020600060500020200" pitchFamily="18" charset="0"/>
                    </a:rPr>
                    <a:t>Figure: Spark architecture diagram</a:t>
                  </a:r>
                  <a:endParaRPr lang="en-US" dirty="0"/>
                </a:p>
              </p:txBody>
            </p:sp>
          </p:grpSp>
          <p:sp>
            <p:nvSpPr>
              <p:cNvPr id="14" name="TextBox 13">
                <a:extLst>
                  <a:ext uri="{FF2B5EF4-FFF2-40B4-BE49-F238E27FC236}">
                    <a16:creationId xmlns:a16="http://schemas.microsoft.com/office/drawing/2014/main" id="{EAF7EDC3-932B-C75D-E644-A6AE20D282FD}"/>
                  </a:ext>
                </a:extLst>
              </p:cNvPr>
              <p:cNvSpPr txBox="1"/>
              <p:nvPr/>
            </p:nvSpPr>
            <p:spPr>
              <a:xfrm>
                <a:off x="3519942" y="1441046"/>
                <a:ext cx="2317397" cy="1092363"/>
              </a:xfrm>
              <a:prstGeom prst="rect">
                <a:avLst/>
              </a:prstGeom>
              <a:noFill/>
            </p:spPr>
            <p:txBody>
              <a:bodyPr wrap="square">
                <a:spAutoFit/>
              </a:bodyPr>
              <a:lstStyle/>
              <a:p>
                <a:pPr algn="just"/>
                <a:r>
                  <a:rPr lang="en-SG" sz="1000" b="0" i="0" dirty="0">
                    <a:solidFill>
                      <a:srgbClr val="3D3B49"/>
                    </a:solidFill>
                    <a:effectLst/>
                    <a:latin typeface="Noto serif" panose="02020600060500020200" pitchFamily="18" charset="0"/>
                  </a:rPr>
                  <a:t>The </a:t>
                </a:r>
                <a:r>
                  <a:rPr lang="en-SG" sz="1000" b="1" i="0" dirty="0">
                    <a:solidFill>
                      <a:srgbClr val="3D3B49"/>
                    </a:solidFill>
                    <a:effectLst/>
                    <a:latin typeface="Noto serif" panose="02020600060500020200" pitchFamily="18" charset="0"/>
                  </a:rPr>
                  <a:t>driver program </a:t>
                </a:r>
                <a:r>
                  <a:rPr lang="en-SG" sz="1000" b="0" i="0" dirty="0">
                    <a:solidFill>
                      <a:srgbClr val="3D3B49"/>
                    </a:solidFill>
                    <a:effectLst/>
                    <a:latin typeface="Noto serif" panose="02020600060500020200" pitchFamily="18" charset="0"/>
                  </a:rPr>
                  <a:t>is the central component and responsible for distributing tasks across executor processes.</a:t>
                </a:r>
                <a:endParaRPr lang="en-US" sz="1000" dirty="0"/>
              </a:p>
            </p:txBody>
          </p:sp>
        </p:grpSp>
        <p:sp>
          <p:nvSpPr>
            <p:cNvPr id="17" name="Rounded Rectangle 16">
              <a:extLst>
                <a:ext uri="{FF2B5EF4-FFF2-40B4-BE49-F238E27FC236}">
                  <a16:creationId xmlns:a16="http://schemas.microsoft.com/office/drawing/2014/main" id="{BEEC58B3-6C5B-FD2F-1FCF-8EFA07BFAB95}"/>
                </a:ext>
              </a:extLst>
            </p:cNvPr>
            <p:cNvSpPr/>
            <p:nvPr/>
          </p:nvSpPr>
          <p:spPr>
            <a:xfrm>
              <a:off x="6053468" y="4039014"/>
              <a:ext cx="875705" cy="229731"/>
            </a:xfrm>
            <a:prstGeom prst="roundRect">
              <a:avLst>
                <a:gd name="adj" fmla="val 5000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latin typeface="Calibri" panose="020F0502020204030204" pitchFamily="34" charset="0"/>
                  <a:cs typeface="Calibri" panose="020F0502020204030204" pitchFamily="34" charset="0"/>
                </a:rPr>
                <a:t>User Code</a:t>
              </a:r>
            </a:p>
          </p:txBody>
        </p:sp>
        <p:sp>
          <p:nvSpPr>
            <p:cNvPr id="18" name="Oval 17">
              <a:extLst>
                <a:ext uri="{FF2B5EF4-FFF2-40B4-BE49-F238E27FC236}">
                  <a16:creationId xmlns:a16="http://schemas.microsoft.com/office/drawing/2014/main" id="{169C078A-ED2D-68B1-DBB5-B28B2AFB5262}"/>
                </a:ext>
              </a:extLst>
            </p:cNvPr>
            <p:cNvSpPr/>
            <p:nvPr/>
          </p:nvSpPr>
          <p:spPr>
            <a:xfrm>
              <a:off x="6411433" y="3920273"/>
              <a:ext cx="186291" cy="191074"/>
            </a:xfrm>
            <a:prstGeom prst="ellipse">
              <a:avLst/>
            </a:prstGeom>
            <a:noFill/>
            <a:ln w="190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70486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2" name="Google Shape;317;p11">
            <a:extLst>
              <a:ext uri="{FF2B5EF4-FFF2-40B4-BE49-F238E27FC236}">
                <a16:creationId xmlns:a16="http://schemas.microsoft.com/office/drawing/2014/main" id="{CE8675A0-C599-5A6A-2382-2583467FDBD8}"/>
              </a:ext>
            </a:extLst>
          </p:cNvPr>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901" name="Google Shape;901;p19"/>
          <p:cNvSpPr txBox="1"/>
          <p:nvPr/>
        </p:nvSpPr>
        <p:spPr>
          <a:xfrm>
            <a:off x="260339" y="58868"/>
            <a:ext cx="10425382"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bg1"/>
                </a:solidFill>
                <a:latin typeface="Calibri"/>
                <a:ea typeface="Calibri"/>
                <a:cs typeface="Calibri"/>
                <a:sym typeface="Calibri"/>
              </a:rPr>
              <a:t>SPARK Architecture</a:t>
            </a:r>
          </a:p>
        </p:txBody>
      </p:sp>
      <p:sp>
        <p:nvSpPr>
          <p:cNvPr id="6" name="Rounded Rectangle 5">
            <a:extLst>
              <a:ext uri="{FF2B5EF4-FFF2-40B4-BE49-F238E27FC236}">
                <a16:creationId xmlns:a16="http://schemas.microsoft.com/office/drawing/2014/main" id="{C2F75D44-68CC-C906-80E0-F53E5B29B28F}"/>
              </a:ext>
            </a:extLst>
          </p:cNvPr>
          <p:cNvSpPr/>
          <p:nvPr/>
        </p:nvSpPr>
        <p:spPr>
          <a:xfrm>
            <a:off x="260339" y="951822"/>
            <a:ext cx="1276361" cy="26737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Calibri" panose="020F0502020204030204" pitchFamily="34" charset="0"/>
                <a:cs typeface="Calibri" panose="020F0502020204030204" pitchFamily="34" charset="0"/>
              </a:rPr>
              <a:t>DATA SHARING</a:t>
            </a:r>
          </a:p>
        </p:txBody>
      </p:sp>
      <p:pic>
        <p:nvPicPr>
          <p:cNvPr id="10" name="Picture 9">
            <a:extLst>
              <a:ext uri="{FF2B5EF4-FFF2-40B4-BE49-F238E27FC236}">
                <a16:creationId xmlns:a16="http://schemas.microsoft.com/office/drawing/2014/main" id="{D836E4F9-1118-9BD9-97E5-7BE88C0B9A8D}"/>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0" y="1445343"/>
            <a:ext cx="5664200" cy="2771364"/>
          </a:xfrm>
          <a:prstGeom prst="rect">
            <a:avLst/>
          </a:prstGeom>
        </p:spPr>
      </p:pic>
      <p:grpSp>
        <p:nvGrpSpPr>
          <p:cNvPr id="22" name="Group 21">
            <a:extLst>
              <a:ext uri="{FF2B5EF4-FFF2-40B4-BE49-F238E27FC236}">
                <a16:creationId xmlns:a16="http://schemas.microsoft.com/office/drawing/2014/main" id="{BA4B1DE7-B3A1-7A82-98B7-461950A44B62}"/>
              </a:ext>
            </a:extLst>
          </p:cNvPr>
          <p:cNvGrpSpPr/>
          <p:nvPr/>
        </p:nvGrpSpPr>
        <p:grpSpPr>
          <a:xfrm>
            <a:off x="446862" y="3221962"/>
            <a:ext cx="5217338" cy="2512698"/>
            <a:chOff x="446862" y="3221962"/>
            <a:chExt cx="5217338" cy="2512698"/>
          </a:xfrm>
        </p:grpSpPr>
        <p:sp>
          <p:nvSpPr>
            <p:cNvPr id="9" name="TextBox 8">
              <a:extLst>
                <a:ext uri="{FF2B5EF4-FFF2-40B4-BE49-F238E27FC236}">
                  <a16:creationId xmlns:a16="http://schemas.microsoft.com/office/drawing/2014/main" id="{6FCA2FB6-ED0C-58EF-1350-7A84FCF77234}"/>
                </a:ext>
              </a:extLst>
            </p:cNvPr>
            <p:cNvSpPr txBox="1"/>
            <p:nvPr/>
          </p:nvSpPr>
          <p:spPr>
            <a:xfrm>
              <a:off x="446862" y="4534331"/>
              <a:ext cx="5217338" cy="1200329"/>
            </a:xfrm>
            <a:prstGeom prst="rect">
              <a:avLst/>
            </a:prstGeom>
            <a:noFill/>
          </p:spPr>
          <p:txBody>
            <a:bodyPr wrap="square">
              <a:spAutoFit/>
            </a:bodyPr>
            <a:lstStyle/>
            <a:p>
              <a:pPr algn="just"/>
              <a:r>
                <a:rPr lang="en-SG" sz="1200" dirty="0">
                  <a:solidFill>
                    <a:srgbClr val="3F3F3F"/>
                  </a:solidFill>
                  <a:latin typeface="Noto Serif" panose="02020600060500020200" pitchFamily="18" charset="0"/>
                  <a:ea typeface="Noto Serif" panose="02020600060500020200" pitchFamily="18" charset="0"/>
                  <a:cs typeface="Noto Serif" panose="02020600060500020200" pitchFamily="18" charset="0"/>
                </a:rPr>
                <a:t>R</a:t>
              </a:r>
              <a:r>
                <a:rPr lang="en-SG" sz="1200" dirty="0">
                  <a:solidFill>
                    <a:srgbClr val="3F3F3F"/>
                  </a:solidFill>
                  <a:effectLst/>
                  <a:latin typeface="Noto Serif" panose="02020600060500020200" pitchFamily="18" charset="0"/>
                  <a:ea typeface="Noto Serif" panose="02020600060500020200" pitchFamily="18" charset="0"/>
                  <a:cs typeface="Noto Serif" panose="02020600060500020200" pitchFamily="18" charset="0"/>
                </a:rPr>
                <a:t>euse data between computations (between two MapReduce jobs) is to write it to an external stable storage system (e.g. HDFS).</a:t>
              </a:r>
            </a:p>
            <a:p>
              <a:pPr algn="just"/>
              <a:endParaRPr lang="en-SG" sz="1200" dirty="0">
                <a:solidFill>
                  <a:srgbClr val="3F3F3F"/>
                </a:solidFill>
                <a:latin typeface="Noto Serif" panose="02020600060500020200" pitchFamily="18" charset="0"/>
                <a:ea typeface="Noto Serif" panose="02020600060500020200" pitchFamily="18" charset="0"/>
                <a:cs typeface="Noto Serif" panose="02020600060500020200" pitchFamily="18" charset="0"/>
              </a:endParaRPr>
            </a:p>
            <a:p>
              <a:pPr algn="just"/>
              <a:r>
                <a:rPr lang="en-SG" sz="1200" b="1" dirty="0">
                  <a:effectLst/>
                  <a:latin typeface="Noto Serif" panose="02020600060500020200" pitchFamily="18" charset="0"/>
                  <a:ea typeface="Noto Serif" panose="02020600060500020200" pitchFamily="18" charset="0"/>
                  <a:cs typeface="Noto Serif" panose="02020600060500020200" pitchFamily="18" charset="0"/>
                </a:rPr>
                <a:t>MapReduce</a:t>
              </a:r>
              <a:r>
                <a:rPr lang="en-SG" sz="1200" dirty="0">
                  <a:effectLst/>
                  <a:latin typeface="Noto Serif" panose="02020600060500020200" pitchFamily="18" charset="0"/>
                  <a:ea typeface="Noto Serif" panose="02020600060500020200" pitchFamily="18" charset="0"/>
                  <a:cs typeface="Noto Serif" panose="02020600060500020200" pitchFamily="18" charset="0"/>
                </a:rPr>
                <a:t> is slow due to replication, serialization, and disk IO</a:t>
              </a:r>
            </a:p>
            <a:p>
              <a:pPr marL="171450" indent="-171450" algn="just">
                <a:buFont typeface="Arial" panose="020B0604020202020204" pitchFamily="34" charset="0"/>
                <a:buChar char="•"/>
              </a:pPr>
              <a:r>
                <a:rPr lang="en-SG" sz="1200" dirty="0">
                  <a:effectLst/>
                  <a:latin typeface="Noto Serif" panose="02020600060500020200" pitchFamily="18" charset="0"/>
                  <a:ea typeface="Noto Serif" panose="02020600060500020200" pitchFamily="18" charset="0"/>
                  <a:cs typeface="Noto Serif" panose="02020600060500020200" pitchFamily="18" charset="0"/>
                </a:rPr>
                <a:t>In fact, Hadoop applications spend more than 90% of the time performing HDFS read-write operations.</a:t>
              </a:r>
            </a:p>
          </p:txBody>
        </p:sp>
        <p:cxnSp>
          <p:nvCxnSpPr>
            <p:cNvPr id="12" name="Straight Arrow Connector 11">
              <a:extLst>
                <a:ext uri="{FF2B5EF4-FFF2-40B4-BE49-F238E27FC236}">
                  <a16:creationId xmlns:a16="http://schemas.microsoft.com/office/drawing/2014/main" id="{770093F0-4169-820D-D251-FED5B249382E}"/>
                </a:ext>
              </a:extLst>
            </p:cNvPr>
            <p:cNvCxnSpPr>
              <a:cxnSpLocks/>
            </p:cNvCxnSpPr>
            <p:nvPr/>
          </p:nvCxnSpPr>
          <p:spPr>
            <a:xfrm flipV="1">
              <a:off x="2819400" y="3221962"/>
              <a:ext cx="0" cy="13123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1CB0698-CD61-DF14-C93A-5DED2BB8EE9B}"/>
                </a:ext>
              </a:extLst>
            </p:cNvPr>
            <p:cNvCxnSpPr>
              <a:cxnSpLocks/>
            </p:cNvCxnSpPr>
            <p:nvPr/>
          </p:nvCxnSpPr>
          <p:spPr>
            <a:xfrm flipV="1">
              <a:off x="5219700" y="3221962"/>
              <a:ext cx="0" cy="13123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4" name="Rectangle 23">
            <a:extLst>
              <a:ext uri="{FF2B5EF4-FFF2-40B4-BE49-F238E27FC236}">
                <a16:creationId xmlns:a16="http://schemas.microsoft.com/office/drawing/2014/main" id="{EFF509EA-243D-6789-8A54-4D81723B4E22}"/>
              </a:ext>
            </a:extLst>
          </p:cNvPr>
          <p:cNvSpPr/>
          <p:nvPr/>
        </p:nvSpPr>
        <p:spPr>
          <a:xfrm>
            <a:off x="2235200" y="5853626"/>
            <a:ext cx="1397000" cy="2794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Map Reduce</a:t>
            </a:r>
          </a:p>
        </p:txBody>
      </p:sp>
      <p:sp>
        <p:nvSpPr>
          <p:cNvPr id="27" name="Rectangle 26">
            <a:extLst>
              <a:ext uri="{FF2B5EF4-FFF2-40B4-BE49-F238E27FC236}">
                <a16:creationId xmlns:a16="http://schemas.microsoft.com/office/drawing/2014/main" id="{9A8BC836-3349-A989-646D-FDB4ABAD75C8}"/>
              </a:ext>
            </a:extLst>
          </p:cNvPr>
          <p:cNvSpPr/>
          <p:nvPr/>
        </p:nvSpPr>
        <p:spPr>
          <a:xfrm>
            <a:off x="8128000" y="6403385"/>
            <a:ext cx="1397000" cy="279400"/>
          </a:xfrm>
          <a:prstGeom prst="rect">
            <a:avLst/>
          </a:prstGeom>
          <a:solidFill>
            <a:srgbClr val="FF93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Spark</a:t>
            </a:r>
          </a:p>
        </p:txBody>
      </p:sp>
      <p:grpSp>
        <p:nvGrpSpPr>
          <p:cNvPr id="31" name="Group 30">
            <a:extLst>
              <a:ext uri="{FF2B5EF4-FFF2-40B4-BE49-F238E27FC236}">
                <a16:creationId xmlns:a16="http://schemas.microsoft.com/office/drawing/2014/main" id="{D44E2D23-4B33-6B02-26FD-C80468D20DA9}"/>
              </a:ext>
            </a:extLst>
          </p:cNvPr>
          <p:cNvGrpSpPr/>
          <p:nvPr/>
        </p:nvGrpSpPr>
        <p:grpSpPr>
          <a:xfrm>
            <a:off x="5994400" y="1445343"/>
            <a:ext cx="5930894" cy="2771364"/>
            <a:chOff x="5994400" y="1445343"/>
            <a:chExt cx="5930894" cy="2771364"/>
          </a:xfrm>
        </p:grpSpPr>
        <p:pic>
          <p:nvPicPr>
            <p:cNvPr id="26" name="Picture 25">
              <a:extLst>
                <a:ext uri="{FF2B5EF4-FFF2-40B4-BE49-F238E27FC236}">
                  <a16:creationId xmlns:a16="http://schemas.microsoft.com/office/drawing/2014/main" id="{C1BD5934-DFDA-D327-9738-A8FA355CEDAF}"/>
                </a:ext>
              </a:extLst>
            </p:cNvPr>
            <p:cNvPicPr>
              <a:picLocks noChangeAspect="1"/>
            </p:cNvPicPr>
            <p:nvPr/>
          </p:nvPicPr>
          <p:blipFill>
            <a:blip r:embed="rId5"/>
            <a:stretch>
              <a:fillRect/>
            </a:stretch>
          </p:blipFill>
          <p:spPr>
            <a:xfrm>
              <a:off x="5994400" y="1445343"/>
              <a:ext cx="5664200" cy="2771364"/>
            </a:xfrm>
            <a:prstGeom prst="rect">
              <a:avLst/>
            </a:prstGeom>
          </p:spPr>
        </p:pic>
        <p:sp>
          <p:nvSpPr>
            <p:cNvPr id="29" name="TextBox 28">
              <a:extLst>
                <a:ext uri="{FF2B5EF4-FFF2-40B4-BE49-F238E27FC236}">
                  <a16:creationId xmlns:a16="http://schemas.microsoft.com/office/drawing/2014/main" id="{9618A269-BD5E-562E-6918-30409F9FCDF8}"/>
                </a:ext>
              </a:extLst>
            </p:cNvPr>
            <p:cNvSpPr txBox="1"/>
            <p:nvPr/>
          </p:nvSpPr>
          <p:spPr>
            <a:xfrm>
              <a:off x="8432800" y="3152001"/>
              <a:ext cx="1054094" cy="276999"/>
            </a:xfrm>
            <a:prstGeom prst="rect">
              <a:avLst/>
            </a:prstGeom>
            <a:noFill/>
          </p:spPr>
          <p:txBody>
            <a:bodyPr wrap="square">
              <a:spAutoFit/>
            </a:bodyPr>
            <a:lstStyle/>
            <a:p>
              <a:r>
                <a:rPr lang="en-SG" sz="1200" b="0" dirty="0">
                  <a:solidFill>
                    <a:srgbClr val="3A3838"/>
                  </a:solidFill>
                  <a:effectLst/>
                  <a:latin typeface="Calibri" panose="020F0502020204030204" pitchFamily="34" charset="0"/>
                  <a:cs typeface="Calibri" panose="020F0502020204030204" pitchFamily="34" charset="0"/>
                </a:rPr>
                <a:t>Spark RDDs </a:t>
              </a:r>
              <a:endParaRPr lang="en-SG" sz="1200" dirty="0">
                <a:effectLst/>
                <a:latin typeface="Calibri" panose="020F0502020204030204" pitchFamily="34" charset="0"/>
                <a:cs typeface="Calibri" panose="020F0502020204030204" pitchFamily="34" charset="0"/>
              </a:endParaRPr>
            </a:p>
          </p:txBody>
        </p:sp>
        <p:sp>
          <p:nvSpPr>
            <p:cNvPr id="30" name="TextBox 29">
              <a:extLst>
                <a:ext uri="{FF2B5EF4-FFF2-40B4-BE49-F238E27FC236}">
                  <a16:creationId xmlns:a16="http://schemas.microsoft.com/office/drawing/2014/main" id="{AC451FAC-3B42-675D-A102-FF24BCE3C386}"/>
                </a:ext>
              </a:extLst>
            </p:cNvPr>
            <p:cNvSpPr txBox="1"/>
            <p:nvPr/>
          </p:nvSpPr>
          <p:spPr>
            <a:xfrm>
              <a:off x="10871200" y="3152001"/>
              <a:ext cx="1054094" cy="276999"/>
            </a:xfrm>
            <a:prstGeom prst="rect">
              <a:avLst/>
            </a:prstGeom>
            <a:noFill/>
          </p:spPr>
          <p:txBody>
            <a:bodyPr wrap="square">
              <a:spAutoFit/>
            </a:bodyPr>
            <a:lstStyle/>
            <a:p>
              <a:r>
                <a:rPr lang="en-SG" sz="1200" b="0" dirty="0">
                  <a:solidFill>
                    <a:srgbClr val="3A3838"/>
                  </a:solidFill>
                  <a:effectLst/>
                  <a:latin typeface="Calibri" panose="020F0502020204030204" pitchFamily="34" charset="0"/>
                  <a:cs typeface="Calibri" panose="020F0502020204030204" pitchFamily="34" charset="0"/>
                </a:rPr>
                <a:t>Spark RDDs </a:t>
              </a:r>
              <a:endParaRPr lang="en-SG" sz="1200" dirty="0">
                <a:effectLst/>
                <a:latin typeface="Calibri" panose="020F0502020204030204" pitchFamily="34" charset="0"/>
                <a:cs typeface="Calibri" panose="020F0502020204030204" pitchFamily="34" charset="0"/>
              </a:endParaRPr>
            </a:p>
          </p:txBody>
        </p:sp>
      </p:grpSp>
      <p:sp>
        <p:nvSpPr>
          <p:cNvPr id="33" name="TextBox 32">
            <a:extLst>
              <a:ext uri="{FF2B5EF4-FFF2-40B4-BE49-F238E27FC236}">
                <a16:creationId xmlns:a16="http://schemas.microsoft.com/office/drawing/2014/main" id="{25FB1778-CF81-0E39-5CA1-A10B221C2125}"/>
              </a:ext>
            </a:extLst>
          </p:cNvPr>
          <p:cNvSpPr txBox="1"/>
          <p:nvPr/>
        </p:nvSpPr>
        <p:spPr>
          <a:xfrm>
            <a:off x="5664201" y="4175807"/>
            <a:ext cx="6527800" cy="1938992"/>
          </a:xfrm>
          <a:prstGeom prst="rect">
            <a:avLst/>
          </a:prstGeom>
          <a:noFill/>
        </p:spPr>
        <p:txBody>
          <a:bodyPr wrap="square">
            <a:spAutoFit/>
          </a:bodyPr>
          <a:lstStyle/>
          <a:p>
            <a:r>
              <a:rPr lang="en-SG" sz="1200" b="1"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Resilient Distributed Dataset (RDDs)</a:t>
            </a:r>
            <a:r>
              <a:rPr lang="en-SG" sz="1200" b="0"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 are created from input data set using some parsing on input data and then using map or filter transformations on that data </a:t>
            </a:r>
          </a:p>
          <a:p>
            <a:pPr marL="285750" indent="-285750">
              <a:buFont typeface="Arial" panose="020B0604020202020204" pitchFamily="34" charset="0"/>
              <a:buChar char="•"/>
            </a:pPr>
            <a:r>
              <a:rPr lang="en-SG" sz="1200" dirty="0">
                <a:solidFill>
                  <a:srgbClr val="3C3E3E"/>
                </a:solidFill>
                <a:latin typeface="Noto Serif" panose="02020600060500020200" pitchFamily="18" charset="0"/>
                <a:ea typeface="Noto Serif" panose="02020600060500020200" pitchFamily="18" charset="0"/>
                <a:cs typeface="Noto Serif" panose="02020600060500020200" pitchFamily="18" charset="0"/>
              </a:rPr>
              <a:t>T</a:t>
            </a:r>
            <a:r>
              <a:rPr lang="en-SG" sz="1200" b="0"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his forms the </a:t>
            </a:r>
            <a:r>
              <a:rPr lang="en-SG" sz="1200" b="0" i="0" dirty="0">
                <a:solidFill>
                  <a:srgbClr val="00B0F0"/>
                </a:solidFill>
                <a:effectLst/>
                <a:latin typeface="Noto Serif" panose="02020600060500020200" pitchFamily="18" charset="0"/>
                <a:ea typeface="Noto Serif" panose="02020600060500020200" pitchFamily="18" charset="0"/>
                <a:cs typeface="Noto Serif" panose="02020600060500020200" pitchFamily="18" charset="0"/>
              </a:rPr>
              <a:t>lineage of the RDD</a:t>
            </a:r>
            <a:r>
              <a:rPr lang="en-SG" sz="1200" b="0"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 </a:t>
            </a:r>
          </a:p>
          <a:p>
            <a:pPr marL="285750" indent="-285750">
              <a:buFont typeface="Arial" panose="020B0604020202020204" pitchFamily="34" charset="0"/>
              <a:buChar char="•"/>
            </a:pPr>
            <a:r>
              <a:rPr lang="en-SG" sz="1200" b="0"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If this RDD was lost, then it can be </a:t>
            </a:r>
            <a:r>
              <a:rPr lang="en-SG" sz="1200" b="1"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recreated </a:t>
            </a:r>
            <a:r>
              <a:rPr lang="en-SG" sz="1200" b="0"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by re-running map/filter transformations on input data.</a:t>
            </a:r>
          </a:p>
          <a:p>
            <a:pPr marL="285750" indent="-285750">
              <a:buFont typeface="Arial" panose="020B0604020202020204" pitchFamily="34" charset="0"/>
              <a:buChar char="•"/>
            </a:pPr>
            <a:r>
              <a:rPr lang="en-SG" sz="1200" b="0"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Thus, RDDs can only be created by running </a:t>
            </a:r>
            <a:r>
              <a:rPr lang="en-SG" sz="1200" b="1"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transformations on disk data </a:t>
            </a:r>
            <a:r>
              <a:rPr lang="en-SG" sz="1200" b="0"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or by transforming </a:t>
            </a:r>
            <a:r>
              <a:rPr lang="en-SG" sz="1200" b="1" i="0" dirty="0">
                <a:solidFill>
                  <a:srgbClr val="3C3E3E"/>
                </a:solidFill>
                <a:effectLst/>
                <a:latin typeface="Noto Serif" panose="02020600060500020200" pitchFamily="18" charset="0"/>
                <a:ea typeface="Noto Serif" panose="02020600060500020200" pitchFamily="18" charset="0"/>
                <a:cs typeface="Noto Serif" panose="02020600060500020200" pitchFamily="18" charset="0"/>
              </a:rPr>
              <a:t>other RDDs</a:t>
            </a:r>
          </a:p>
          <a:p>
            <a:r>
              <a:rPr lang="en-US" sz="1200" dirty="0">
                <a:latin typeface="Noto Serif" panose="02020600060500020200" pitchFamily="18" charset="0"/>
                <a:ea typeface="Noto Serif" panose="02020600060500020200" pitchFamily="18" charset="0"/>
                <a:cs typeface="Noto Serif" panose="02020600060500020200" pitchFamily="18" charset="0"/>
              </a:rPr>
              <a:t>RDDs are </a:t>
            </a:r>
            <a:r>
              <a:rPr lang="en-US" sz="1200" dirty="0">
                <a:solidFill>
                  <a:srgbClr val="00B0F0"/>
                </a:solidFill>
                <a:latin typeface="Noto Serif" panose="02020600060500020200" pitchFamily="18" charset="0"/>
                <a:ea typeface="Noto Serif" panose="02020600060500020200" pitchFamily="18" charset="0"/>
                <a:cs typeface="Noto Serif" panose="02020600060500020200" pitchFamily="18" charset="0"/>
              </a:rPr>
              <a:t>immutable</a:t>
            </a:r>
            <a:r>
              <a:rPr lang="en-US" sz="1200" dirty="0">
                <a:latin typeface="Noto Serif" panose="02020600060500020200" pitchFamily="18" charset="0"/>
                <a:ea typeface="Noto Serif" panose="02020600060500020200" pitchFamily="18" charset="0"/>
                <a:cs typeface="Noto Serif" panose="02020600060500020200" pitchFamily="18" charset="0"/>
              </a:rPr>
              <a:t> which makes recovery easier —the system doesn’t need to worry about maintaining a log of operations that tracks the individual changes within an RDD.</a:t>
            </a:r>
          </a:p>
        </p:txBody>
      </p:sp>
    </p:spTree>
    <p:extLst>
      <p:ext uri="{BB962C8B-B14F-4D97-AF65-F5344CB8AC3E}">
        <p14:creationId xmlns:p14="http://schemas.microsoft.com/office/powerpoint/2010/main" val="2024672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pic>
        <p:nvPicPr>
          <p:cNvPr id="321" name="Google Shape;321;p11"/>
          <p:cNvPicPr preferRelativeResize="0"/>
          <p:nvPr/>
        </p:nvPicPr>
        <p:blipFill rotWithShape="1">
          <a:blip r:embed="rId3">
            <a:alphaModFix/>
          </a:blip>
          <a:srcRect/>
          <a:stretch/>
        </p:blipFill>
        <p:spPr>
          <a:xfrm>
            <a:off x="4618747" y="969991"/>
            <a:ext cx="4145514" cy="1993927"/>
          </a:xfrm>
          <a:prstGeom prst="rect">
            <a:avLst/>
          </a:prstGeom>
          <a:noFill/>
          <a:ln>
            <a:noFill/>
          </a:ln>
        </p:spPr>
      </p:pic>
      <p:sp>
        <p:nvSpPr>
          <p:cNvPr id="20" name="Rectangle 19">
            <a:extLst>
              <a:ext uri="{FF2B5EF4-FFF2-40B4-BE49-F238E27FC236}">
                <a16:creationId xmlns:a16="http://schemas.microsoft.com/office/drawing/2014/main" id="{E0D9DE5D-1E15-B446-8E5E-1A91724410E0}"/>
              </a:ext>
            </a:extLst>
          </p:cNvPr>
          <p:cNvSpPr/>
          <p:nvPr/>
        </p:nvSpPr>
        <p:spPr>
          <a:xfrm>
            <a:off x="4928716" y="3448923"/>
            <a:ext cx="653143" cy="2771667"/>
          </a:xfrm>
          <a:prstGeom prst="rect">
            <a:avLst/>
          </a:prstGeom>
          <a:solidFill>
            <a:schemeClr val="accent2">
              <a:lumMod val="20000"/>
              <a:lumOff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Google Shape;317;p11"/>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1"/>
          <p:cNvSpPr txBox="1"/>
          <p:nvPr/>
        </p:nvSpPr>
        <p:spPr>
          <a:xfrm>
            <a:off x="260339" y="58868"/>
            <a:ext cx="565502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SG" sz="4000" b="1" dirty="0">
                <a:solidFill>
                  <a:schemeClr val="lt1"/>
                </a:solidFill>
                <a:latin typeface="Calibri"/>
                <a:ea typeface="Calibri"/>
                <a:cs typeface="Calibri"/>
                <a:sym typeface="Calibri"/>
              </a:rPr>
              <a:t>SPARK </a:t>
            </a:r>
            <a:r>
              <a:rPr lang="en-US" sz="4000" b="1" dirty="0">
                <a:solidFill>
                  <a:schemeClr val="bg1"/>
                </a:solidFill>
                <a:latin typeface="Calibri"/>
                <a:ea typeface="Calibri"/>
                <a:cs typeface="Calibri"/>
                <a:sym typeface="Calibri"/>
              </a:rPr>
              <a:t>Architecture</a:t>
            </a:r>
            <a:endParaRPr sz="4000" b="1" dirty="0">
              <a:solidFill>
                <a:schemeClr val="lt1"/>
              </a:solidFill>
              <a:latin typeface="Calibri"/>
              <a:ea typeface="Calibri"/>
              <a:cs typeface="Calibri"/>
              <a:sym typeface="Calibri"/>
            </a:endParaRPr>
          </a:p>
        </p:txBody>
      </p:sp>
      <p:pic>
        <p:nvPicPr>
          <p:cNvPr id="319" name="Google Shape;319;p11" descr="Dr.Fissseha Berhane"/>
          <p:cNvPicPr preferRelativeResize="0"/>
          <p:nvPr/>
        </p:nvPicPr>
        <p:blipFill rotWithShape="1">
          <a:blip r:embed="rId4">
            <a:alphaModFix/>
          </a:blip>
          <a:srcRect l="19988" r="14923"/>
          <a:stretch/>
        </p:blipFill>
        <p:spPr>
          <a:xfrm>
            <a:off x="10901680" y="6049010"/>
            <a:ext cx="1290320" cy="808990"/>
          </a:xfrm>
          <a:prstGeom prst="rect">
            <a:avLst/>
          </a:prstGeom>
          <a:noFill/>
          <a:ln>
            <a:noFill/>
          </a:ln>
        </p:spPr>
      </p:pic>
      <p:sp>
        <p:nvSpPr>
          <p:cNvPr id="320" name="Google Shape;320;p11"/>
          <p:cNvSpPr txBox="1"/>
          <p:nvPr/>
        </p:nvSpPr>
        <p:spPr>
          <a:xfrm>
            <a:off x="198486" y="1205986"/>
            <a:ext cx="4826838" cy="1754286"/>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200"/>
              <a:buFont typeface="Arial"/>
              <a:buChar char="•"/>
            </a:pPr>
            <a:r>
              <a:rPr lang="en-SG" sz="1200" b="1" dirty="0">
                <a:solidFill>
                  <a:schemeClr val="dk1"/>
                </a:solidFill>
                <a:latin typeface="Calibri"/>
                <a:ea typeface="Calibri"/>
                <a:cs typeface="Calibri"/>
                <a:sym typeface="Calibri"/>
              </a:rPr>
              <a:t>RDDs</a:t>
            </a:r>
            <a:r>
              <a:rPr lang="en-SG" sz="1200" b="0" i="0" u="none" strike="noStrike" dirty="0">
                <a:solidFill>
                  <a:schemeClr val="dk1"/>
                </a:solidFill>
                <a:latin typeface="Calibri"/>
                <a:ea typeface="Calibri"/>
                <a:cs typeface="Calibri"/>
                <a:sym typeface="Calibri"/>
              </a:rPr>
              <a:t>: </a:t>
            </a:r>
            <a:r>
              <a:rPr lang="en-SG" sz="1200" dirty="0">
                <a:solidFill>
                  <a:schemeClr val="dk1"/>
                </a:solidFill>
                <a:latin typeface="Calibri"/>
                <a:ea typeface="Calibri"/>
                <a:cs typeface="Calibri"/>
                <a:sym typeface="Calibri"/>
              </a:rPr>
              <a:t>(Resilient Distributed Datasets) </a:t>
            </a:r>
            <a:endParaRPr dirty="0"/>
          </a:p>
          <a:p>
            <a:pPr marL="628650" indent="-171450">
              <a:buClr>
                <a:schemeClr val="dk1"/>
              </a:buClr>
              <a:buSzPts val="1200"/>
              <a:buFont typeface="Courier New"/>
              <a:buChar char="o"/>
            </a:pPr>
            <a:r>
              <a:rPr lang="en-SG" sz="1200" b="0" i="0" u="none" strike="noStrike" cap="none" dirty="0">
                <a:solidFill>
                  <a:schemeClr val="dk1"/>
                </a:solidFill>
                <a:latin typeface="Calibri"/>
                <a:ea typeface="Calibri"/>
                <a:cs typeface="Calibri"/>
                <a:sym typeface="Calibri"/>
              </a:rPr>
              <a:t>core building blocks of datasets</a:t>
            </a:r>
            <a:endParaRPr dirty="0"/>
          </a:p>
          <a:p>
            <a:pPr marL="628650" marR="0" lvl="1" indent="-171450" algn="l" rtl="0">
              <a:spcBef>
                <a:spcPts val="0"/>
              </a:spcBef>
              <a:spcAft>
                <a:spcPts val="0"/>
              </a:spcAft>
              <a:buClr>
                <a:schemeClr val="dk1"/>
              </a:buClr>
              <a:buSzPts val="1200"/>
              <a:buFont typeface="Courier New"/>
              <a:buChar char="o"/>
            </a:pPr>
            <a:r>
              <a:rPr lang="en-SG" sz="1200" b="0" i="0" u="none" strike="noStrike" cap="none" dirty="0">
                <a:solidFill>
                  <a:schemeClr val="dk1"/>
                </a:solidFill>
                <a:latin typeface="Calibri"/>
                <a:ea typeface="Calibri"/>
                <a:cs typeface="Calibri"/>
                <a:sym typeface="Calibri"/>
              </a:rPr>
              <a:t>an </a:t>
            </a:r>
            <a:r>
              <a:rPr lang="en-SG" sz="1200" b="0" i="0" u="none" strike="noStrike" cap="none" dirty="0">
                <a:solidFill>
                  <a:srgbClr val="FF0000"/>
                </a:solidFill>
                <a:latin typeface="Calibri"/>
                <a:ea typeface="Calibri"/>
                <a:cs typeface="Calibri"/>
                <a:sym typeface="Calibri"/>
              </a:rPr>
              <a:t>immutable</a:t>
            </a:r>
            <a:r>
              <a:rPr lang="en-SG" sz="1200" b="0" i="0" u="none" strike="noStrike" cap="none" dirty="0">
                <a:solidFill>
                  <a:schemeClr val="dk1"/>
                </a:solidFill>
                <a:latin typeface="Calibri"/>
                <a:ea typeface="Calibri"/>
                <a:cs typeface="Calibri"/>
                <a:sym typeface="Calibri"/>
              </a:rPr>
              <a:t>, </a:t>
            </a:r>
            <a:r>
              <a:rPr lang="en-SG" sz="1200" b="0" i="0" u="none" strike="noStrike" cap="none" dirty="0">
                <a:solidFill>
                  <a:srgbClr val="FF0000"/>
                </a:solidFill>
                <a:latin typeface="Calibri"/>
                <a:ea typeface="Calibri"/>
                <a:cs typeface="Calibri"/>
                <a:sym typeface="Calibri"/>
              </a:rPr>
              <a:t>partitioned</a:t>
            </a:r>
            <a:r>
              <a:rPr lang="en-SG" sz="1200" b="0" i="0" u="none" strike="noStrike" cap="none" dirty="0">
                <a:solidFill>
                  <a:schemeClr val="dk1"/>
                </a:solidFill>
                <a:latin typeface="Calibri"/>
                <a:ea typeface="Calibri"/>
                <a:cs typeface="Calibri"/>
                <a:sym typeface="Calibri"/>
              </a:rPr>
              <a:t> collection of records</a:t>
            </a:r>
            <a:endParaRPr dirty="0"/>
          </a:p>
          <a:p>
            <a:pPr marL="628650" marR="0" lvl="1" indent="-171450" algn="l" rtl="0">
              <a:spcBef>
                <a:spcPts val="0"/>
              </a:spcBef>
              <a:spcAft>
                <a:spcPts val="0"/>
              </a:spcAft>
              <a:buClr>
                <a:schemeClr val="dk1"/>
              </a:buClr>
              <a:buSzPts val="1200"/>
              <a:buFont typeface="Courier New"/>
              <a:buChar char="o"/>
            </a:pPr>
            <a:r>
              <a:rPr lang="en-SG" sz="1200" b="0" i="0" u="none" strike="noStrike" cap="none" dirty="0">
                <a:solidFill>
                  <a:schemeClr val="dk1"/>
                </a:solidFill>
                <a:latin typeface="Calibri"/>
                <a:ea typeface="Calibri"/>
                <a:cs typeface="Calibri"/>
                <a:sym typeface="Calibri"/>
              </a:rPr>
              <a:t>used in lineage graphs for </a:t>
            </a:r>
            <a:r>
              <a:rPr lang="en-SG" sz="1200" b="0" i="0" u="none" strike="noStrike" cap="none" dirty="0">
                <a:solidFill>
                  <a:srgbClr val="00B0F0"/>
                </a:solidFill>
                <a:latin typeface="Calibri"/>
                <a:ea typeface="Calibri"/>
                <a:cs typeface="Calibri"/>
                <a:sym typeface="Calibri"/>
              </a:rPr>
              <a:t>fault tolerance </a:t>
            </a:r>
            <a:r>
              <a:rPr lang="en-SG" sz="1200" b="0" i="0" u="none" strike="noStrike" cap="none" dirty="0">
                <a:solidFill>
                  <a:schemeClr val="dk1"/>
                </a:solidFill>
                <a:latin typeface="Calibri"/>
                <a:ea typeface="Calibri"/>
                <a:cs typeface="Calibri"/>
                <a:sym typeface="Calibri"/>
              </a:rPr>
              <a:t>capability</a:t>
            </a:r>
            <a:endParaRPr dirty="0"/>
          </a:p>
          <a:p>
            <a:pPr marL="628650" marR="0" lvl="1" indent="-171450" algn="l" rtl="0">
              <a:spcBef>
                <a:spcPts val="0"/>
              </a:spcBef>
              <a:spcAft>
                <a:spcPts val="0"/>
              </a:spcAft>
              <a:buClr>
                <a:schemeClr val="dk1"/>
              </a:buClr>
              <a:buSzPts val="1200"/>
              <a:buFont typeface="Courier New"/>
              <a:buChar char="o"/>
            </a:pPr>
            <a:r>
              <a:rPr lang="en-SG" sz="1200" b="0" i="0" u="none" strike="noStrike" cap="none" dirty="0">
                <a:solidFill>
                  <a:schemeClr val="dk1"/>
                </a:solidFill>
                <a:latin typeface="Calibri"/>
                <a:ea typeface="Calibri"/>
                <a:cs typeface="Calibri"/>
                <a:sym typeface="Calibri"/>
              </a:rPr>
              <a:t>no schema (just recorded row-by-row, similar to a list)</a:t>
            </a:r>
            <a:endParaRPr sz="1200" dirty="0">
              <a:solidFill>
                <a:schemeClr val="dk1"/>
              </a:solidFill>
              <a:latin typeface="Calibri"/>
              <a:ea typeface="Calibri"/>
              <a:cs typeface="Calibri"/>
              <a:sym typeface="Calibri"/>
            </a:endParaRPr>
          </a:p>
          <a:p>
            <a:pPr marL="171450" marR="0" lvl="0" indent="-171450" algn="l" rtl="0">
              <a:spcBef>
                <a:spcPts val="0"/>
              </a:spcBef>
              <a:spcAft>
                <a:spcPts val="0"/>
              </a:spcAft>
              <a:buClr>
                <a:schemeClr val="dk1"/>
              </a:buClr>
              <a:buSzPts val="1200"/>
              <a:buFont typeface="Arial"/>
              <a:buChar char="•"/>
            </a:pPr>
            <a:r>
              <a:rPr lang="en-SG" sz="1200" b="1" dirty="0" err="1">
                <a:solidFill>
                  <a:schemeClr val="dk1"/>
                </a:solidFill>
                <a:latin typeface="Calibri"/>
                <a:ea typeface="Calibri"/>
                <a:cs typeface="Calibri"/>
                <a:sym typeface="Calibri"/>
              </a:rPr>
              <a:t>DataFrames</a:t>
            </a:r>
            <a:r>
              <a:rPr lang="en-SG" sz="1200" dirty="0">
                <a:solidFill>
                  <a:schemeClr val="dk1"/>
                </a:solidFill>
                <a:latin typeface="Calibri"/>
                <a:ea typeface="Calibri"/>
                <a:cs typeface="Calibri"/>
                <a:sym typeface="Calibri"/>
              </a:rPr>
              <a:t>: </a:t>
            </a:r>
            <a:r>
              <a:rPr lang="en-SG" sz="1200" b="0" i="0" u="none" strike="noStrike" cap="none" dirty="0">
                <a:solidFill>
                  <a:schemeClr val="dk1"/>
                </a:solidFill>
                <a:latin typeface="Calibri"/>
                <a:ea typeface="Calibri"/>
                <a:cs typeface="Calibri"/>
                <a:sym typeface="Calibri"/>
              </a:rPr>
              <a:t>have all features of RDD but also have </a:t>
            </a:r>
            <a:r>
              <a:rPr lang="en-SG" sz="1200" b="0" i="0" u="none" strike="noStrike" cap="none" dirty="0">
                <a:solidFill>
                  <a:srgbClr val="FF0000"/>
                </a:solidFill>
                <a:latin typeface="Calibri"/>
                <a:ea typeface="Calibri"/>
                <a:cs typeface="Calibri"/>
                <a:sym typeface="Calibri"/>
              </a:rPr>
              <a:t>schema</a:t>
            </a:r>
            <a:r>
              <a:rPr lang="en-SG" sz="1200" b="0" i="0" u="none" strike="noStrike" cap="none" dirty="0">
                <a:solidFill>
                  <a:schemeClr val="dk1"/>
                </a:solidFill>
                <a:latin typeface="Calibri"/>
                <a:ea typeface="Calibri"/>
                <a:cs typeface="Calibri"/>
                <a:sym typeface="Calibri"/>
              </a:rPr>
              <a:t> (like a relational DB) -&gt; can be used with </a:t>
            </a:r>
            <a:r>
              <a:rPr lang="en-SG" sz="1200" b="0" i="0" u="none" strike="noStrike" cap="none" dirty="0" err="1">
                <a:solidFill>
                  <a:schemeClr val="dk1"/>
                </a:solidFill>
                <a:latin typeface="Calibri"/>
                <a:ea typeface="Calibri"/>
                <a:cs typeface="Calibri"/>
                <a:sym typeface="Calibri"/>
              </a:rPr>
              <a:t>PySpark</a:t>
            </a:r>
            <a:endParaRPr sz="1200" dirty="0">
              <a:solidFill>
                <a:schemeClr val="dk1"/>
              </a:solidFill>
              <a:latin typeface="Calibri"/>
              <a:ea typeface="Calibri"/>
              <a:cs typeface="Calibri"/>
              <a:sym typeface="Calibri"/>
            </a:endParaRPr>
          </a:p>
          <a:p>
            <a:pPr marL="171450" marR="0" lvl="0" indent="-171450" algn="l" rtl="0">
              <a:spcBef>
                <a:spcPts val="0"/>
              </a:spcBef>
              <a:spcAft>
                <a:spcPts val="0"/>
              </a:spcAft>
              <a:buClr>
                <a:schemeClr val="dk1"/>
              </a:buClr>
              <a:buSzPts val="1200"/>
              <a:buFont typeface="Arial"/>
              <a:buChar char="•"/>
            </a:pPr>
            <a:r>
              <a:rPr lang="en-SG" sz="1200" b="1" dirty="0" err="1">
                <a:solidFill>
                  <a:schemeClr val="dk1"/>
                </a:solidFill>
                <a:latin typeface="Calibri"/>
                <a:ea typeface="Calibri"/>
                <a:cs typeface="Calibri"/>
                <a:sym typeface="Calibri"/>
              </a:rPr>
              <a:t>DataSets</a:t>
            </a:r>
            <a:r>
              <a:rPr lang="en-SG" sz="1200" dirty="0">
                <a:solidFill>
                  <a:schemeClr val="dk1"/>
                </a:solidFill>
                <a:latin typeface="Calibri"/>
                <a:ea typeface="Calibri"/>
                <a:cs typeface="Calibri"/>
                <a:sym typeface="Calibri"/>
              </a:rPr>
              <a:t>: </a:t>
            </a:r>
            <a:r>
              <a:rPr lang="en-SG" sz="1200" b="0" i="0" u="none" strike="noStrike" cap="none" dirty="0">
                <a:solidFill>
                  <a:schemeClr val="dk1"/>
                </a:solidFill>
                <a:latin typeface="Calibri"/>
                <a:ea typeface="Calibri"/>
                <a:cs typeface="Calibri"/>
                <a:sym typeface="Calibri"/>
              </a:rPr>
              <a:t>similar to </a:t>
            </a:r>
            <a:r>
              <a:rPr lang="en-SG" sz="1200" b="0" i="0" u="none" strike="noStrike" cap="none" dirty="0" err="1">
                <a:solidFill>
                  <a:schemeClr val="dk1"/>
                </a:solidFill>
                <a:latin typeface="Calibri"/>
                <a:ea typeface="Calibri"/>
                <a:cs typeface="Calibri"/>
                <a:sym typeface="Calibri"/>
              </a:rPr>
              <a:t>DataFrames</a:t>
            </a:r>
            <a:r>
              <a:rPr lang="en-SG" sz="1200" b="0" i="0" u="none" strike="noStrike" cap="none" dirty="0">
                <a:solidFill>
                  <a:schemeClr val="dk1"/>
                </a:solidFill>
                <a:latin typeface="Calibri"/>
                <a:ea typeface="Calibri"/>
                <a:cs typeface="Calibri"/>
                <a:sym typeface="Calibri"/>
              </a:rPr>
              <a:t>, but strongly </a:t>
            </a:r>
            <a:r>
              <a:rPr lang="en-SG" sz="1200" b="0" i="0" u="none" strike="noStrike" cap="none" dirty="0">
                <a:solidFill>
                  <a:srgbClr val="FF0000"/>
                </a:solidFill>
                <a:latin typeface="Calibri"/>
                <a:ea typeface="Calibri"/>
                <a:cs typeface="Calibri"/>
                <a:sym typeface="Calibri"/>
              </a:rPr>
              <a:t>typed (validate data types of all columns</a:t>
            </a:r>
            <a:r>
              <a:rPr lang="en-SG" sz="1200" b="0" i="0" u="none" strike="noStrike" cap="none" dirty="0">
                <a:solidFill>
                  <a:schemeClr val="dk1"/>
                </a:solidFill>
                <a:latin typeface="Calibri"/>
                <a:ea typeface="Calibri"/>
                <a:cs typeface="Calibri"/>
                <a:sym typeface="Calibri"/>
              </a:rPr>
              <a:t>. </a:t>
            </a:r>
            <a:r>
              <a:rPr lang="en-SG" sz="1200" dirty="0">
                <a:solidFill>
                  <a:schemeClr val="dk1"/>
                </a:solidFill>
                <a:latin typeface="Calibri"/>
                <a:cs typeface="Calibri"/>
              </a:rPr>
              <a:t>The dataset API is available only in Scala and Java only</a:t>
            </a:r>
            <a:endParaRPr sz="1200" dirty="0">
              <a:solidFill>
                <a:schemeClr val="dk1"/>
              </a:solidFill>
              <a:latin typeface="Calibri"/>
              <a:cs typeface="Calibri"/>
            </a:endParaRPr>
          </a:p>
        </p:txBody>
      </p:sp>
      <p:pic>
        <p:nvPicPr>
          <p:cNvPr id="322" name="Google Shape;322;p11"/>
          <p:cNvPicPr preferRelativeResize="0"/>
          <p:nvPr/>
        </p:nvPicPr>
        <p:blipFill rotWithShape="1">
          <a:blip r:embed="rId5">
            <a:alphaModFix/>
          </a:blip>
          <a:srcRect/>
          <a:stretch/>
        </p:blipFill>
        <p:spPr>
          <a:xfrm>
            <a:off x="11063505" y="969991"/>
            <a:ext cx="930007" cy="526248"/>
          </a:xfrm>
          <a:prstGeom prst="rect">
            <a:avLst/>
          </a:prstGeom>
          <a:noFill/>
          <a:ln>
            <a:noFill/>
          </a:ln>
        </p:spPr>
      </p:pic>
      <p:pic>
        <p:nvPicPr>
          <p:cNvPr id="323" name="Google Shape;323;p11"/>
          <p:cNvPicPr preferRelativeResize="0"/>
          <p:nvPr/>
        </p:nvPicPr>
        <p:blipFill rotWithShape="1">
          <a:blip r:embed="rId6">
            <a:alphaModFix/>
          </a:blip>
          <a:srcRect/>
          <a:stretch/>
        </p:blipFill>
        <p:spPr>
          <a:xfrm>
            <a:off x="10310755" y="1044927"/>
            <a:ext cx="752750" cy="376375"/>
          </a:xfrm>
          <a:prstGeom prst="rect">
            <a:avLst/>
          </a:prstGeom>
          <a:noFill/>
          <a:ln>
            <a:noFill/>
          </a:ln>
        </p:spPr>
      </p:pic>
      <p:pic>
        <p:nvPicPr>
          <p:cNvPr id="324" name="Google Shape;324;p11" descr="Java PNG Transparent Images | PNG All"/>
          <p:cNvPicPr preferRelativeResize="0"/>
          <p:nvPr/>
        </p:nvPicPr>
        <p:blipFill rotWithShape="1">
          <a:blip r:embed="rId7">
            <a:alphaModFix/>
          </a:blip>
          <a:srcRect/>
          <a:stretch/>
        </p:blipFill>
        <p:spPr>
          <a:xfrm>
            <a:off x="9013290" y="935217"/>
            <a:ext cx="322494" cy="595794"/>
          </a:xfrm>
          <a:prstGeom prst="rect">
            <a:avLst/>
          </a:prstGeom>
          <a:noFill/>
          <a:ln>
            <a:noFill/>
          </a:ln>
        </p:spPr>
      </p:pic>
      <p:pic>
        <p:nvPicPr>
          <p:cNvPr id="325" name="Google Shape;325;p11"/>
          <p:cNvPicPr preferRelativeResize="0"/>
          <p:nvPr/>
        </p:nvPicPr>
        <p:blipFill rotWithShape="1">
          <a:blip r:embed="rId8">
            <a:alphaModFix/>
          </a:blip>
          <a:srcRect l="18442" t="15518" r="19345" b="18707"/>
          <a:stretch/>
        </p:blipFill>
        <p:spPr>
          <a:xfrm>
            <a:off x="9527746" y="1044927"/>
            <a:ext cx="533980" cy="376375"/>
          </a:xfrm>
          <a:prstGeom prst="rect">
            <a:avLst/>
          </a:prstGeom>
          <a:noFill/>
          <a:ln>
            <a:noFill/>
          </a:ln>
        </p:spPr>
      </p:pic>
      <p:sp>
        <p:nvSpPr>
          <p:cNvPr id="326" name="Google Shape;326;p11"/>
          <p:cNvSpPr txBox="1"/>
          <p:nvPr/>
        </p:nvSpPr>
        <p:spPr>
          <a:xfrm>
            <a:off x="198486" y="3211697"/>
            <a:ext cx="2602920" cy="3600945"/>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200"/>
              <a:buFont typeface="Arial" panose="020B0604020202020204" pitchFamily="34" charset="0"/>
              <a:buChar char="•"/>
            </a:pPr>
            <a:r>
              <a:rPr lang="en-SG" sz="1200" b="1" dirty="0">
                <a:solidFill>
                  <a:schemeClr val="dk1"/>
                </a:solidFill>
                <a:latin typeface="Calibri"/>
                <a:ea typeface="Calibri"/>
                <a:cs typeface="Calibri"/>
                <a:sym typeface="Calibri"/>
              </a:rPr>
              <a:t>Driver</a:t>
            </a:r>
            <a:r>
              <a:rPr lang="en-SG" sz="1200" dirty="0">
                <a:solidFill>
                  <a:schemeClr val="dk1"/>
                </a:solidFill>
                <a:latin typeface="Calibri"/>
                <a:ea typeface="Calibri"/>
                <a:cs typeface="Calibri"/>
                <a:sym typeface="Calibri"/>
              </a:rPr>
              <a:t> creates </a:t>
            </a:r>
            <a:r>
              <a:rPr lang="en-SG" sz="1200" b="1" dirty="0" err="1">
                <a:solidFill>
                  <a:schemeClr val="dk1"/>
                </a:solidFill>
                <a:latin typeface="Calibri"/>
                <a:ea typeface="Calibri"/>
                <a:cs typeface="Calibri"/>
                <a:sym typeface="Calibri"/>
              </a:rPr>
              <a:t>SparkContext</a:t>
            </a:r>
            <a:r>
              <a:rPr lang="en-SG" sz="1200" dirty="0">
                <a:solidFill>
                  <a:schemeClr val="dk1"/>
                </a:solidFill>
                <a:latin typeface="Calibri"/>
                <a:ea typeface="Calibri"/>
                <a:cs typeface="Calibri"/>
                <a:sym typeface="Calibri"/>
              </a:rPr>
              <a:t>, which is essentially an orchestrator that considers the code and determines the possible </a:t>
            </a:r>
            <a:r>
              <a:rPr lang="en-SG" sz="1200" b="1" dirty="0">
                <a:solidFill>
                  <a:schemeClr val="dk1"/>
                </a:solidFill>
                <a:latin typeface="Calibri"/>
                <a:ea typeface="Calibri"/>
                <a:cs typeface="Calibri"/>
                <a:sym typeface="Calibri"/>
              </a:rPr>
              <a:t>Tasks</a:t>
            </a:r>
            <a:r>
              <a:rPr lang="en-SG" sz="1200" dirty="0">
                <a:solidFill>
                  <a:schemeClr val="dk1"/>
                </a:solidFill>
                <a:latin typeface="Calibri"/>
                <a:ea typeface="Calibri"/>
                <a:cs typeface="Calibri"/>
                <a:sym typeface="Calibri"/>
              </a:rPr>
              <a:t> to be performed. </a:t>
            </a:r>
            <a:endParaRPr dirty="0"/>
          </a:p>
          <a:p>
            <a:pPr marL="247650" marR="0" lvl="0" indent="-171450" algn="l" rtl="0">
              <a:spcBef>
                <a:spcPts val="0"/>
              </a:spcBef>
              <a:spcAft>
                <a:spcPts val="0"/>
              </a:spcAft>
              <a:buClr>
                <a:schemeClr val="dk1"/>
              </a:buClr>
              <a:buSzPts val="1200"/>
              <a:buFont typeface="Arial" panose="020B0604020202020204" pitchFamily="34" charset="0"/>
              <a:buChar char="•"/>
            </a:pPr>
            <a:endParaRPr sz="1200" dirty="0">
              <a:solidFill>
                <a:schemeClr val="dk1"/>
              </a:solidFill>
              <a:latin typeface="Calibri"/>
              <a:ea typeface="Calibri"/>
              <a:cs typeface="Calibri"/>
              <a:sym typeface="Calibri"/>
            </a:endParaRPr>
          </a:p>
          <a:p>
            <a:pPr marL="171450" marR="0" lvl="0" indent="-171450" algn="l" rtl="0">
              <a:spcBef>
                <a:spcPts val="0"/>
              </a:spcBef>
              <a:spcAft>
                <a:spcPts val="0"/>
              </a:spcAft>
              <a:buClr>
                <a:schemeClr val="dk1"/>
              </a:buClr>
              <a:buSzPts val="1200"/>
              <a:buFont typeface="Arial" panose="020B0604020202020204" pitchFamily="34" charset="0"/>
              <a:buChar char="•"/>
            </a:pPr>
            <a:r>
              <a:rPr lang="en-SG" sz="1200" dirty="0">
                <a:solidFill>
                  <a:schemeClr val="dk1"/>
                </a:solidFill>
                <a:latin typeface="Calibri"/>
                <a:ea typeface="Calibri"/>
                <a:cs typeface="Calibri"/>
                <a:sym typeface="Calibri"/>
              </a:rPr>
              <a:t>It generates a physical plan and then uses the </a:t>
            </a:r>
            <a:r>
              <a:rPr lang="en-SG" sz="1200" b="1" dirty="0">
                <a:solidFill>
                  <a:schemeClr val="dk1"/>
                </a:solidFill>
                <a:latin typeface="Calibri"/>
                <a:ea typeface="Calibri"/>
                <a:cs typeface="Calibri"/>
                <a:sym typeface="Calibri"/>
              </a:rPr>
              <a:t>Cluster Manager </a:t>
            </a:r>
            <a:r>
              <a:rPr lang="en-SG" sz="1200" dirty="0">
                <a:solidFill>
                  <a:schemeClr val="dk1"/>
                </a:solidFill>
                <a:latin typeface="Calibri"/>
                <a:ea typeface="Calibri"/>
                <a:cs typeface="Calibri"/>
                <a:sym typeface="Calibri"/>
              </a:rPr>
              <a:t>to coordinate all </a:t>
            </a:r>
            <a:r>
              <a:rPr lang="en-SG" sz="1200" b="1" dirty="0">
                <a:solidFill>
                  <a:schemeClr val="dk1"/>
                </a:solidFill>
                <a:latin typeface="Calibri"/>
                <a:ea typeface="Calibri"/>
                <a:cs typeface="Calibri"/>
                <a:sym typeface="Calibri"/>
              </a:rPr>
              <a:t>Executors</a:t>
            </a:r>
            <a:r>
              <a:rPr lang="en-SG" sz="1200" dirty="0">
                <a:solidFill>
                  <a:schemeClr val="dk1"/>
                </a:solidFill>
                <a:latin typeface="Calibri"/>
                <a:ea typeface="Calibri"/>
                <a:cs typeface="Calibri"/>
                <a:sym typeface="Calibri"/>
              </a:rPr>
              <a:t> to the schedule and run the Tasks.</a:t>
            </a:r>
            <a:endParaRPr dirty="0"/>
          </a:p>
          <a:p>
            <a:pPr marL="247650" marR="0" lvl="0" indent="-171450" algn="l" rtl="0">
              <a:spcBef>
                <a:spcPts val="0"/>
              </a:spcBef>
              <a:spcAft>
                <a:spcPts val="0"/>
              </a:spcAft>
              <a:buClr>
                <a:schemeClr val="dk1"/>
              </a:buClr>
              <a:buSzPts val="1200"/>
              <a:buFont typeface="Arial" panose="020B0604020202020204" pitchFamily="34" charset="0"/>
              <a:buChar char="•"/>
            </a:pPr>
            <a:endParaRPr sz="1200" dirty="0">
              <a:solidFill>
                <a:schemeClr val="dk1"/>
              </a:solidFill>
              <a:latin typeface="Calibri"/>
              <a:ea typeface="Calibri"/>
              <a:cs typeface="Calibri"/>
              <a:sym typeface="Calibri"/>
            </a:endParaRPr>
          </a:p>
          <a:p>
            <a:pPr marL="171450" marR="0" lvl="0" indent="-171450" algn="l" rtl="0">
              <a:spcBef>
                <a:spcPts val="0"/>
              </a:spcBef>
              <a:spcAft>
                <a:spcPts val="0"/>
              </a:spcAft>
              <a:buClr>
                <a:schemeClr val="dk1"/>
              </a:buClr>
              <a:buSzPts val="1200"/>
              <a:buFont typeface="Arial" panose="020B0604020202020204" pitchFamily="34" charset="0"/>
              <a:buChar char="•"/>
            </a:pPr>
            <a:r>
              <a:rPr lang="en-SG" sz="1200" dirty="0">
                <a:solidFill>
                  <a:schemeClr val="dk1"/>
                </a:solidFill>
                <a:latin typeface="Calibri"/>
                <a:ea typeface="Calibri"/>
                <a:cs typeface="Calibri"/>
                <a:sym typeface="Calibri"/>
              </a:rPr>
              <a:t>Scheduler within </a:t>
            </a:r>
            <a:r>
              <a:rPr lang="en-SG" sz="1200" dirty="0" err="1">
                <a:solidFill>
                  <a:schemeClr val="dk1"/>
                </a:solidFill>
                <a:latin typeface="Calibri"/>
                <a:ea typeface="Calibri"/>
                <a:cs typeface="Calibri"/>
                <a:sym typeface="Calibri"/>
              </a:rPr>
              <a:t>SparkContext</a:t>
            </a:r>
            <a:r>
              <a:rPr lang="en-SG" sz="1200" dirty="0">
                <a:solidFill>
                  <a:schemeClr val="dk1"/>
                </a:solidFill>
                <a:latin typeface="Calibri"/>
                <a:ea typeface="Calibri"/>
                <a:cs typeface="Calibri"/>
                <a:sym typeface="Calibri"/>
              </a:rPr>
              <a:t> is a DAG, which will assign Tasks and order to execute them out to </a:t>
            </a:r>
            <a:r>
              <a:rPr lang="en-SG" sz="1200" b="1" dirty="0">
                <a:solidFill>
                  <a:schemeClr val="dk1"/>
                </a:solidFill>
                <a:latin typeface="Calibri"/>
                <a:ea typeface="Calibri"/>
                <a:cs typeface="Calibri"/>
                <a:sym typeface="Calibri"/>
              </a:rPr>
              <a:t>Worker Nodes</a:t>
            </a:r>
            <a:r>
              <a:rPr lang="en-SG" sz="1200" dirty="0">
                <a:solidFill>
                  <a:schemeClr val="dk1"/>
                </a:solidFill>
                <a:latin typeface="Calibri"/>
                <a:ea typeface="Calibri"/>
                <a:cs typeface="Calibri"/>
                <a:sym typeface="Calibri"/>
              </a:rPr>
              <a:t>.</a:t>
            </a:r>
            <a:endParaRPr dirty="0"/>
          </a:p>
          <a:p>
            <a:pPr marL="247650" marR="0" lvl="0" indent="-171450" algn="l" rtl="0">
              <a:spcBef>
                <a:spcPts val="0"/>
              </a:spcBef>
              <a:spcAft>
                <a:spcPts val="0"/>
              </a:spcAft>
              <a:buClr>
                <a:schemeClr val="dk1"/>
              </a:buClr>
              <a:buSzPts val="1200"/>
              <a:buFont typeface="Arial" panose="020B0604020202020204" pitchFamily="34" charset="0"/>
              <a:buChar char="•"/>
            </a:pPr>
            <a:endParaRPr sz="1200" dirty="0">
              <a:solidFill>
                <a:schemeClr val="dk1"/>
              </a:solidFill>
              <a:latin typeface="Calibri"/>
              <a:ea typeface="Calibri"/>
              <a:cs typeface="Calibri"/>
              <a:sym typeface="Calibri"/>
            </a:endParaRPr>
          </a:p>
          <a:p>
            <a:pPr marL="171450" marR="0" lvl="0" indent="-171450" algn="l" rtl="0">
              <a:spcBef>
                <a:spcPts val="0"/>
              </a:spcBef>
              <a:spcAft>
                <a:spcPts val="0"/>
              </a:spcAft>
              <a:buClr>
                <a:schemeClr val="dk1"/>
              </a:buClr>
              <a:buSzPts val="1200"/>
              <a:buFont typeface="Arial" panose="020B0604020202020204" pitchFamily="34" charset="0"/>
              <a:buChar char="•"/>
            </a:pPr>
            <a:r>
              <a:rPr lang="en-SG" sz="1200" dirty="0">
                <a:solidFill>
                  <a:schemeClr val="dk1"/>
                </a:solidFill>
                <a:latin typeface="Calibri"/>
                <a:ea typeface="Calibri"/>
                <a:cs typeface="Calibri"/>
                <a:sym typeface="Calibri"/>
              </a:rPr>
              <a:t>Executors residing in Worker Nodes are dynamically launched by Cluster Manager. They run their tasks and return the result to the Driver.</a:t>
            </a:r>
            <a:endParaRPr sz="1200" dirty="0">
              <a:solidFill>
                <a:schemeClr val="dk1"/>
              </a:solidFill>
              <a:latin typeface="Calibri"/>
              <a:ea typeface="Calibri"/>
              <a:cs typeface="Calibri"/>
              <a:sym typeface="Calibri"/>
            </a:endParaRPr>
          </a:p>
        </p:txBody>
      </p:sp>
      <p:sp>
        <p:nvSpPr>
          <p:cNvPr id="2" name="Rounded Rectangle 1">
            <a:extLst>
              <a:ext uri="{FF2B5EF4-FFF2-40B4-BE49-F238E27FC236}">
                <a16:creationId xmlns:a16="http://schemas.microsoft.com/office/drawing/2014/main" id="{B6439DD2-D788-7048-9D2C-C074722853CC}"/>
              </a:ext>
            </a:extLst>
          </p:cNvPr>
          <p:cNvSpPr/>
          <p:nvPr/>
        </p:nvSpPr>
        <p:spPr>
          <a:xfrm>
            <a:off x="260339" y="951823"/>
            <a:ext cx="1471448" cy="19969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Calibri" panose="020F0502020204030204" pitchFamily="34" charset="0"/>
                <a:cs typeface="Calibri" panose="020F0502020204030204" pitchFamily="34" charset="0"/>
              </a:rPr>
              <a:t>DATA STRUCTURE</a:t>
            </a:r>
          </a:p>
        </p:txBody>
      </p:sp>
      <p:sp>
        <p:nvSpPr>
          <p:cNvPr id="13" name="Rounded Rectangle 12">
            <a:extLst>
              <a:ext uri="{FF2B5EF4-FFF2-40B4-BE49-F238E27FC236}">
                <a16:creationId xmlns:a16="http://schemas.microsoft.com/office/drawing/2014/main" id="{DB3A09EE-76C8-1649-BF67-59D78391EA61}"/>
              </a:ext>
            </a:extLst>
          </p:cNvPr>
          <p:cNvSpPr/>
          <p:nvPr/>
        </p:nvSpPr>
        <p:spPr>
          <a:xfrm>
            <a:off x="260339" y="3012000"/>
            <a:ext cx="1016668" cy="19969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Calibri" panose="020F0502020204030204" pitchFamily="34" charset="0"/>
                <a:cs typeface="Calibri" panose="020F0502020204030204" pitchFamily="34" charset="0"/>
              </a:rPr>
              <a:t>PROCESS</a:t>
            </a:r>
          </a:p>
        </p:txBody>
      </p:sp>
      <p:sp>
        <p:nvSpPr>
          <p:cNvPr id="14" name="Google Shape;320;p11">
            <a:extLst>
              <a:ext uri="{FF2B5EF4-FFF2-40B4-BE49-F238E27FC236}">
                <a16:creationId xmlns:a16="http://schemas.microsoft.com/office/drawing/2014/main" id="{096E1710-D61B-084C-99B1-3BB0E5D7BAE1}"/>
              </a:ext>
            </a:extLst>
          </p:cNvPr>
          <p:cNvSpPr txBox="1"/>
          <p:nvPr/>
        </p:nvSpPr>
        <p:spPr>
          <a:xfrm>
            <a:off x="8820643" y="1535064"/>
            <a:ext cx="3204329" cy="1569620"/>
          </a:xfrm>
          <a:prstGeom prst="rect">
            <a:avLst/>
          </a:prstGeom>
          <a:noFill/>
          <a:ln>
            <a:noFill/>
          </a:ln>
        </p:spPr>
        <p:txBody>
          <a:bodyPr spcFirstLastPara="1" wrap="square" lIns="91425" tIns="45700" rIns="91425" bIns="45700" anchor="t" anchorCtr="0">
            <a:spAutoFit/>
          </a:bodyPr>
          <a:lstStyle/>
          <a:p>
            <a:pPr marR="0" lvl="0" algn="l" rtl="0">
              <a:spcBef>
                <a:spcPts val="0"/>
              </a:spcBef>
              <a:spcAft>
                <a:spcPts val="0"/>
              </a:spcAft>
              <a:buClr>
                <a:schemeClr val="dk1"/>
              </a:buClr>
              <a:buSzPts val="1200"/>
            </a:pPr>
            <a:r>
              <a:rPr lang="en-US" sz="1200" b="1" dirty="0">
                <a:latin typeface="Calibri" panose="020F0502020204030204" pitchFamily="34" charset="0"/>
                <a:cs typeface="Calibri" panose="020F0502020204030204" pitchFamily="34" charset="0"/>
              </a:rPr>
              <a:t>vs MapReduce</a:t>
            </a:r>
          </a:p>
          <a:p>
            <a:pPr marL="171450" marR="0" lvl="0" indent="-171450" algn="l" rtl="0">
              <a:spcBef>
                <a:spcPts val="0"/>
              </a:spcBef>
              <a:spcAft>
                <a:spcPts val="0"/>
              </a:spcAft>
              <a:buClr>
                <a:schemeClr val="dk1"/>
              </a:buClr>
              <a:buSzPts val="1200"/>
              <a:buFont typeface="Arial" panose="020B0604020202020204" pitchFamily="34" charset="0"/>
              <a:buChar char="•"/>
            </a:pPr>
            <a:r>
              <a:rPr lang="en-US" sz="1200" dirty="0">
                <a:solidFill>
                  <a:srgbClr val="00B050"/>
                </a:solidFill>
                <a:latin typeface="Calibri" panose="020F0502020204030204" pitchFamily="34" charset="0"/>
                <a:cs typeface="Calibri" panose="020F0502020204030204" pitchFamily="34" charset="0"/>
              </a:rPr>
              <a:t>Caching</a:t>
            </a:r>
            <a:r>
              <a:rPr lang="en-US" sz="1200" dirty="0">
                <a:latin typeface="Calibri" panose="020F0502020204030204" pitchFamily="34" charset="0"/>
                <a:cs typeface="Calibri" panose="020F0502020204030204" pitchFamily="34" charset="0"/>
              </a:rPr>
              <a:t> intermediate data in memory (MapReduce save them to HDFS – because it’s multiple rounds of MR) -&gt; reduce disk I/O</a:t>
            </a:r>
          </a:p>
          <a:p>
            <a:pPr marL="171450" marR="0" lvl="0" indent="-171450" algn="l" rtl="0">
              <a:spcBef>
                <a:spcPts val="0"/>
              </a:spcBef>
              <a:spcAft>
                <a:spcPts val="0"/>
              </a:spcAft>
              <a:buClr>
                <a:schemeClr val="dk1"/>
              </a:buClr>
              <a:buSzPts val="1200"/>
              <a:buFont typeface="Arial" panose="020B0604020202020204" pitchFamily="34" charset="0"/>
              <a:buChar char="•"/>
            </a:pPr>
            <a:r>
              <a:rPr lang="en-US" sz="1200" dirty="0">
                <a:solidFill>
                  <a:srgbClr val="00B050"/>
                </a:solidFill>
                <a:latin typeface="Calibri" panose="020F0502020204030204" pitchFamily="34" charset="0"/>
                <a:cs typeface="Calibri" panose="020F0502020204030204" pitchFamily="34" charset="0"/>
              </a:rPr>
              <a:t>RDD concept</a:t>
            </a:r>
            <a:r>
              <a:rPr lang="en-US" sz="1200" dirty="0">
                <a:latin typeface="Calibri" panose="020F0502020204030204" pitchFamily="34" charset="0"/>
                <a:cs typeface="Calibri" panose="020F0502020204030204" pitchFamily="34" charset="0"/>
              </a:rPr>
              <a:t>: to tell the memory to re-use</a:t>
            </a:r>
          </a:p>
          <a:p>
            <a:pPr marL="171450" marR="0" lvl="0" indent="-171450" algn="l" rtl="0">
              <a:spcBef>
                <a:spcPts val="0"/>
              </a:spcBef>
              <a:spcAft>
                <a:spcPts val="0"/>
              </a:spcAft>
              <a:buClr>
                <a:schemeClr val="dk1"/>
              </a:buClr>
              <a:buSzPts val="1200"/>
              <a:buFont typeface="Arial" panose="020B0604020202020204" pitchFamily="34" charset="0"/>
              <a:buChar char="•"/>
            </a:pPr>
            <a:r>
              <a:rPr lang="en-US" sz="1200" dirty="0">
                <a:solidFill>
                  <a:srgbClr val="00B050"/>
                </a:solidFill>
                <a:latin typeface="Calibri" panose="020F0502020204030204" pitchFamily="34" charset="0"/>
                <a:cs typeface="Calibri" panose="020F0502020204030204" pitchFamily="34" charset="0"/>
              </a:rPr>
              <a:t>More flexible </a:t>
            </a:r>
            <a:r>
              <a:rPr lang="en-US" sz="1200" dirty="0">
                <a:latin typeface="Calibri" panose="020F0502020204030204" pitchFamily="34" charset="0"/>
                <a:cs typeface="Calibri" panose="020F0502020204030204" pitchFamily="34" charset="0"/>
              </a:rPr>
              <a:t>model, supporting more operations (MR fixed the programming design to just Map &amp; Reduce)</a:t>
            </a:r>
            <a:endParaRPr sz="1200" dirty="0">
              <a:latin typeface="Calibri" panose="020F0502020204030204" pitchFamily="34" charset="0"/>
              <a:cs typeface="Calibri" panose="020F0502020204030204" pitchFamily="34" charset="0"/>
            </a:endParaRPr>
          </a:p>
        </p:txBody>
      </p:sp>
      <p:sp>
        <p:nvSpPr>
          <p:cNvPr id="3" name="Rectangle 2">
            <a:extLst>
              <a:ext uri="{FF2B5EF4-FFF2-40B4-BE49-F238E27FC236}">
                <a16:creationId xmlns:a16="http://schemas.microsoft.com/office/drawing/2014/main" id="{7B95688E-27B9-A846-9807-239A39C4D145}"/>
              </a:ext>
            </a:extLst>
          </p:cNvPr>
          <p:cNvSpPr/>
          <p:nvPr/>
        </p:nvSpPr>
        <p:spPr>
          <a:xfrm>
            <a:off x="5004079" y="3597310"/>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5A98538-9701-DC4C-BDDD-3C341B5EF08A}"/>
              </a:ext>
            </a:extLst>
          </p:cNvPr>
          <p:cNvSpPr/>
          <p:nvPr/>
        </p:nvSpPr>
        <p:spPr>
          <a:xfrm>
            <a:off x="5004078" y="4182899"/>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94B5D394-D05F-7F42-BA7E-882C83B8AD8B}"/>
              </a:ext>
            </a:extLst>
          </p:cNvPr>
          <p:cNvCxnSpPr>
            <a:endCxn id="22" idx="0"/>
          </p:cNvCxnSpPr>
          <p:nvPr/>
        </p:nvCxnSpPr>
        <p:spPr>
          <a:xfrm flipH="1">
            <a:off x="5255287" y="3898775"/>
            <a:ext cx="4182" cy="2841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3" name="Straight Arrow Connector 52">
            <a:extLst>
              <a:ext uri="{FF2B5EF4-FFF2-40B4-BE49-F238E27FC236}">
                <a16:creationId xmlns:a16="http://schemas.microsoft.com/office/drawing/2014/main" id="{ED48CE86-D91F-7E44-8283-A41691602E75}"/>
              </a:ext>
            </a:extLst>
          </p:cNvPr>
          <p:cNvCxnSpPr>
            <a:cxnSpLocks/>
            <a:stCxn id="22" idx="2"/>
            <a:endCxn id="23" idx="0"/>
          </p:cNvCxnSpPr>
          <p:nvPr/>
        </p:nvCxnSpPr>
        <p:spPr>
          <a:xfrm>
            <a:off x="5255287" y="4328136"/>
            <a:ext cx="0" cy="2108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2E83C94C-0921-E245-89F5-0E8094DE0624}"/>
              </a:ext>
            </a:extLst>
          </p:cNvPr>
          <p:cNvCxnSpPr>
            <a:cxnSpLocks/>
            <a:stCxn id="24" idx="2"/>
            <a:endCxn id="26" idx="0"/>
          </p:cNvCxnSpPr>
          <p:nvPr/>
        </p:nvCxnSpPr>
        <p:spPr>
          <a:xfrm>
            <a:off x="5255287" y="5654992"/>
            <a:ext cx="0" cy="1603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BB237E2E-17E3-BB40-8CCC-171759F41D67}"/>
              </a:ext>
            </a:extLst>
          </p:cNvPr>
          <p:cNvCxnSpPr>
            <a:cxnSpLocks/>
            <a:stCxn id="23" idx="2"/>
            <a:endCxn id="24" idx="0"/>
          </p:cNvCxnSpPr>
          <p:nvPr/>
        </p:nvCxnSpPr>
        <p:spPr>
          <a:xfrm>
            <a:off x="5255287" y="4808449"/>
            <a:ext cx="0"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sp>
        <p:nvSpPr>
          <p:cNvPr id="64" name="Rectangle 63">
            <a:extLst>
              <a:ext uri="{FF2B5EF4-FFF2-40B4-BE49-F238E27FC236}">
                <a16:creationId xmlns:a16="http://schemas.microsoft.com/office/drawing/2014/main" id="{8D4E14CA-C3AA-C54E-A8A0-E8CC0D9D158B}"/>
              </a:ext>
            </a:extLst>
          </p:cNvPr>
          <p:cNvSpPr/>
          <p:nvPr/>
        </p:nvSpPr>
        <p:spPr>
          <a:xfrm>
            <a:off x="5840003" y="3448923"/>
            <a:ext cx="653143" cy="2771667"/>
          </a:xfrm>
          <a:prstGeom prst="rect">
            <a:avLst/>
          </a:prstGeom>
          <a:solidFill>
            <a:schemeClr val="accent2">
              <a:lumMod val="20000"/>
              <a:lumOff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41787784-049A-AF44-95C3-1ECF7D5CF23B}"/>
              </a:ext>
            </a:extLst>
          </p:cNvPr>
          <p:cNvSpPr/>
          <p:nvPr/>
        </p:nvSpPr>
        <p:spPr>
          <a:xfrm>
            <a:off x="5915366" y="3597310"/>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01BE3877-ACC3-9B42-9A77-7F2DDEA844AB}"/>
              </a:ext>
            </a:extLst>
          </p:cNvPr>
          <p:cNvSpPr/>
          <p:nvPr/>
        </p:nvSpPr>
        <p:spPr>
          <a:xfrm>
            <a:off x="5915365" y="4182899"/>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Arrow Connector 69">
            <a:extLst>
              <a:ext uri="{FF2B5EF4-FFF2-40B4-BE49-F238E27FC236}">
                <a16:creationId xmlns:a16="http://schemas.microsoft.com/office/drawing/2014/main" id="{0E11638F-914D-284B-9456-33CC667AA6B0}"/>
              </a:ext>
            </a:extLst>
          </p:cNvPr>
          <p:cNvCxnSpPr>
            <a:endCxn id="66" idx="0"/>
          </p:cNvCxnSpPr>
          <p:nvPr/>
        </p:nvCxnSpPr>
        <p:spPr>
          <a:xfrm flipH="1">
            <a:off x="6166574" y="3898775"/>
            <a:ext cx="4182" cy="2841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1" name="Straight Arrow Connector 70">
            <a:extLst>
              <a:ext uri="{FF2B5EF4-FFF2-40B4-BE49-F238E27FC236}">
                <a16:creationId xmlns:a16="http://schemas.microsoft.com/office/drawing/2014/main" id="{172F6231-72D9-AF40-BFB5-C853FFE2EC79}"/>
              </a:ext>
            </a:extLst>
          </p:cNvPr>
          <p:cNvCxnSpPr>
            <a:cxnSpLocks/>
            <a:stCxn id="66" idx="2"/>
            <a:endCxn id="67" idx="0"/>
          </p:cNvCxnSpPr>
          <p:nvPr/>
        </p:nvCxnSpPr>
        <p:spPr>
          <a:xfrm>
            <a:off x="6166574" y="4328136"/>
            <a:ext cx="0" cy="2108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2" name="Straight Arrow Connector 71">
            <a:extLst>
              <a:ext uri="{FF2B5EF4-FFF2-40B4-BE49-F238E27FC236}">
                <a16:creationId xmlns:a16="http://schemas.microsoft.com/office/drawing/2014/main" id="{8ED69DA0-C74B-2F4C-B9F6-0FE83874D7A7}"/>
              </a:ext>
            </a:extLst>
          </p:cNvPr>
          <p:cNvCxnSpPr>
            <a:cxnSpLocks/>
            <a:stCxn id="68" idx="2"/>
            <a:endCxn id="69" idx="0"/>
          </p:cNvCxnSpPr>
          <p:nvPr/>
        </p:nvCxnSpPr>
        <p:spPr>
          <a:xfrm>
            <a:off x="6166574" y="5654992"/>
            <a:ext cx="0" cy="1603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3" name="Straight Arrow Connector 72">
            <a:extLst>
              <a:ext uri="{FF2B5EF4-FFF2-40B4-BE49-F238E27FC236}">
                <a16:creationId xmlns:a16="http://schemas.microsoft.com/office/drawing/2014/main" id="{C126A3D3-3D63-4346-B955-0342489BE544}"/>
              </a:ext>
            </a:extLst>
          </p:cNvPr>
          <p:cNvCxnSpPr>
            <a:cxnSpLocks/>
            <a:stCxn id="67" idx="2"/>
            <a:endCxn id="68" idx="0"/>
          </p:cNvCxnSpPr>
          <p:nvPr/>
        </p:nvCxnSpPr>
        <p:spPr>
          <a:xfrm>
            <a:off x="6166574" y="4808449"/>
            <a:ext cx="0"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sp>
        <p:nvSpPr>
          <p:cNvPr id="84" name="Rectangle 83">
            <a:extLst>
              <a:ext uri="{FF2B5EF4-FFF2-40B4-BE49-F238E27FC236}">
                <a16:creationId xmlns:a16="http://schemas.microsoft.com/office/drawing/2014/main" id="{DD7D17E5-4F51-EC4F-938E-C3B429AEB250}"/>
              </a:ext>
            </a:extLst>
          </p:cNvPr>
          <p:cNvSpPr/>
          <p:nvPr/>
        </p:nvSpPr>
        <p:spPr>
          <a:xfrm>
            <a:off x="6753044" y="3448923"/>
            <a:ext cx="653143" cy="2771667"/>
          </a:xfrm>
          <a:prstGeom prst="rect">
            <a:avLst/>
          </a:prstGeom>
          <a:solidFill>
            <a:schemeClr val="accent2">
              <a:lumMod val="20000"/>
              <a:lumOff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76DA9933-DF6E-9640-8835-86DA6B77583C}"/>
              </a:ext>
            </a:extLst>
          </p:cNvPr>
          <p:cNvSpPr/>
          <p:nvPr/>
        </p:nvSpPr>
        <p:spPr>
          <a:xfrm>
            <a:off x="6828407" y="3597310"/>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3FE0222C-7D60-4D41-8349-CB023C351602}"/>
              </a:ext>
            </a:extLst>
          </p:cNvPr>
          <p:cNvSpPr/>
          <p:nvPr/>
        </p:nvSpPr>
        <p:spPr>
          <a:xfrm>
            <a:off x="6828406" y="4182899"/>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0" name="Straight Arrow Connector 89">
            <a:extLst>
              <a:ext uri="{FF2B5EF4-FFF2-40B4-BE49-F238E27FC236}">
                <a16:creationId xmlns:a16="http://schemas.microsoft.com/office/drawing/2014/main" id="{B6F26BEA-1132-9547-A12B-5C2AF724D3FE}"/>
              </a:ext>
            </a:extLst>
          </p:cNvPr>
          <p:cNvCxnSpPr>
            <a:endCxn id="86" idx="0"/>
          </p:cNvCxnSpPr>
          <p:nvPr/>
        </p:nvCxnSpPr>
        <p:spPr>
          <a:xfrm flipH="1">
            <a:off x="7079615" y="3898775"/>
            <a:ext cx="4182" cy="2841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1" name="Straight Arrow Connector 90">
            <a:extLst>
              <a:ext uri="{FF2B5EF4-FFF2-40B4-BE49-F238E27FC236}">
                <a16:creationId xmlns:a16="http://schemas.microsoft.com/office/drawing/2014/main" id="{7445FD3D-014F-B34C-8597-B1AFF4B02A58}"/>
              </a:ext>
            </a:extLst>
          </p:cNvPr>
          <p:cNvCxnSpPr>
            <a:cxnSpLocks/>
            <a:stCxn id="86" idx="2"/>
            <a:endCxn id="87" idx="0"/>
          </p:cNvCxnSpPr>
          <p:nvPr/>
        </p:nvCxnSpPr>
        <p:spPr>
          <a:xfrm>
            <a:off x="7079615" y="4328136"/>
            <a:ext cx="0" cy="2108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2" name="Straight Arrow Connector 91">
            <a:extLst>
              <a:ext uri="{FF2B5EF4-FFF2-40B4-BE49-F238E27FC236}">
                <a16:creationId xmlns:a16="http://schemas.microsoft.com/office/drawing/2014/main" id="{5650E15B-A4E1-0849-ADB6-E7EC49A97281}"/>
              </a:ext>
            </a:extLst>
          </p:cNvPr>
          <p:cNvCxnSpPr>
            <a:cxnSpLocks/>
            <a:stCxn id="88" idx="2"/>
            <a:endCxn id="89" idx="0"/>
          </p:cNvCxnSpPr>
          <p:nvPr/>
        </p:nvCxnSpPr>
        <p:spPr>
          <a:xfrm>
            <a:off x="7079615" y="5654992"/>
            <a:ext cx="0" cy="1603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3" name="Straight Arrow Connector 92">
            <a:extLst>
              <a:ext uri="{FF2B5EF4-FFF2-40B4-BE49-F238E27FC236}">
                <a16:creationId xmlns:a16="http://schemas.microsoft.com/office/drawing/2014/main" id="{BFA7B0BA-847C-004B-BDDD-DF95E17E7951}"/>
              </a:ext>
            </a:extLst>
          </p:cNvPr>
          <p:cNvCxnSpPr>
            <a:cxnSpLocks/>
            <a:stCxn id="87" idx="2"/>
            <a:endCxn id="88" idx="0"/>
          </p:cNvCxnSpPr>
          <p:nvPr/>
        </p:nvCxnSpPr>
        <p:spPr>
          <a:xfrm>
            <a:off x="7079615" y="4808449"/>
            <a:ext cx="0"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sp>
        <p:nvSpPr>
          <p:cNvPr id="94" name="Rectangle 93">
            <a:extLst>
              <a:ext uri="{FF2B5EF4-FFF2-40B4-BE49-F238E27FC236}">
                <a16:creationId xmlns:a16="http://schemas.microsoft.com/office/drawing/2014/main" id="{EC0945A2-E54A-974C-AC65-DAEE40CFA659}"/>
              </a:ext>
            </a:extLst>
          </p:cNvPr>
          <p:cNvSpPr/>
          <p:nvPr/>
        </p:nvSpPr>
        <p:spPr>
          <a:xfrm>
            <a:off x="7664331" y="3448923"/>
            <a:ext cx="653143" cy="2771667"/>
          </a:xfrm>
          <a:prstGeom prst="rect">
            <a:avLst/>
          </a:prstGeom>
          <a:solidFill>
            <a:schemeClr val="accent2">
              <a:lumMod val="20000"/>
              <a:lumOff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95CB85F5-5460-D543-982A-268A34FC4474}"/>
              </a:ext>
            </a:extLst>
          </p:cNvPr>
          <p:cNvSpPr/>
          <p:nvPr/>
        </p:nvSpPr>
        <p:spPr>
          <a:xfrm>
            <a:off x="7739694" y="3597310"/>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B26C551B-BFF7-D443-9C59-60FFB3854D57}"/>
              </a:ext>
            </a:extLst>
          </p:cNvPr>
          <p:cNvSpPr/>
          <p:nvPr/>
        </p:nvSpPr>
        <p:spPr>
          <a:xfrm>
            <a:off x="7739693" y="4182899"/>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0" name="Straight Arrow Connector 99">
            <a:extLst>
              <a:ext uri="{FF2B5EF4-FFF2-40B4-BE49-F238E27FC236}">
                <a16:creationId xmlns:a16="http://schemas.microsoft.com/office/drawing/2014/main" id="{C7EE4430-B485-6D41-81EE-81876C4B2375}"/>
              </a:ext>
            </a:extLst>
          </p:cNvPr>
          <p:cNvCxnSpPr>
            <a:endCxn id="96" idx="0"/>
          </p:cNvCxnSpPr>
          <p:nvPr/>
        </p:nvCxnSpPr>
        <p:spPr>
          <a:xfrm flipH="1">
            <a:off x="7990902" y="3898775"/>
            <a:ext cx="4182" cy="2841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1" name="Straight Arrow Connector 100">
            <a:extLst>
              <a:ext uri="{FF2B5EF4-FFF2-40B4-BE49-F238E27FC236}">
                <a16:creationId xmlns:a16="http://schemas.microsoft.com/office/drawing/2014/main" id="{720590F3-354D-B644-9D8D-712DC1F859F9}"/>
              </a:ext>
            </a:extLst>
          </p:cNvPr>
          <p:cNvCxnSpPr>
            <a:cxnSpLocks/>
            <a:stCxn id="96" idx="2"/>
            <a:endCxn id="97" idx="0"/>
          </p:cNvCxnSpPr>
          <p:nvPr/>
        </p:nvCxnSpPr>
        <p:spPr>
          <a:xfrm>
            <a:off x="7990902" y="4328136"/>
            <a:ext cx="0" cy="2108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2" name="Straight Arrow Connector 101">
            <a:extLst>
              <a:ext uri="{FF2B5EF4-FFF2-40B4-BE49-F238E27FC236}">
                <a16:creationId xmlns:a16="http://schemas.microsoft.com/office/drawing/2014/main" id="{69E98BA9-A036-5748-BA65-45EB22E8EDC2}"/>
              </a:ext>
            </a:extLst>
          </p:cNvPr>
          <p:cNvCxnSpPr>
            <a:cxnSpLocks/>
            <a:stCxn id="98" idx="2"/>
            <a:endCxn id="99" idx="0"/>
          </p:cNvCxnSpPr>
          <p:nvPr/>
        </p:nvCxnSpPr>
        <p:spPr>
          <a:xfrm>
            <a:off x="7990902" y="5654992"/>
            <a:ext cx="0" cy="1603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Arrow Connector 102">
            <a:extLst>
              <a:ext uri="{FF2B5EF4-FFF2-40B4-BE49-F238E27FC236}">
                <a16:creationId xmlns:a16="http://schemas.microsoft.com/office/drawing/2014/main" id="{4E3D81AF-979D-F44F-A7E4-D4C61FA27895}"/>
              </a:ext>
            </a:extLst>
          </p:cNvPr>
          <p:cNvCxnSpPr>
            <a:cxnSpLocks/>
            <a:stCxn id="97" idx="2"/>
            <a:endCxn id="98" idx="0"/>
          </p:cNvCxnSpPr>
          <p:nvPr/>
        </p:nvCxnSpPr>
        <p:spPr>
          <a:xfrm>
            <a:off x="7990902" y="4808449"/>
            <a:ext cx="0"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04" name="Straight Arrow Connector 103">
            <a:extLst>
              <a:ext uri="{FF2B5EF4-FFF2-40B4-BE49-F238E27FC236}">
                <a16:creationId xmlns:a16="http://schemas.microsoft.com/office/drawing/2014/main" id="{BA94C854-9DD1-C54B-990B-2692A848A0E7}"/>
              </a:ext>
            </a:extLst>
          </p:cNvPr>
          <p:cNvCxnSpPr>
            <a:cxnSpLocks/>
            <a:stCxn id="23" idx="2"/>
            <a:endCxn id="68" idx="0"/>
          </p:cNvCxnSpPr>
          <p:nvPr/>
        </p:nvCxnSpPr>
        <p:spPr>
          <a:xfrm>
            <a:off x="5255287" y="4808449"/>
            <a:ext cx="911287"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07" name="Straight Arrow Connector 106">
            <a:extLst>
              <a:ext uri="{FF2B5EF4-FFF2-40B4-BE49-F238E27FC236}">
                <a16:creationId xmlns:a16="http://schemas.microsoft.com/office/drawing/2014/main" id="{EC8BB010-CEDB-FB4E-BDC6-FC5C9F6819EE}"/>
              </a:ext>
            </a:extLst>
          </p:cNvPr>
          <p:cNvCxnSpPr>
            <a:cxnSpLocks/>
            <a:stCxn id="87" idx="2"/>
            <a:endCxn id="68" idx="0"/>
          </p:cNvCxnSpPr>
          <p:nvPr/>
        </p:nvCxnSpPr>
        <p:spPr>
          <a:xfrm flipH="1">
            <a:off x="6166574" y="4808449"/>
            <a:ext cx="913041"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10" name="Straight Arrow Connector 109">
            <a:extLst>
              <a:ext uri="{FF2B5EF4-FFF2-40B4-BE49-F238E27FC236}">
                <a16:creationId xmlns:a16="http://schemas.microsoft.com/office/drawing/2014/main" id="{143952F0-B4A4-E845-9CE2-6A5456F48238}"/>
              </a:ext>
            </a:extLst>
          </p:cNvPr>
          <p:cNvCxnSpPr>
            <a:cxnSpLocks/>
            <a:stCxn id="97" idx="2"/>
            <a:endCxn id="68" idx="0"/>
          </p:cNvCxnSpPr>
          <p:nvPr/>
        </p:nvCxnSpPr>
        <p:spPr>
          <a:xfrm flipH="1">
            <a:off x="6166574" y="4808449"/>
            <a:ext cx="1824328"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14" name="Straight Arrow Connector 113">
            <a:extLst>
              <a:ext uri="{FF2B5EF4-FFF2-40B4-BE49-F238E27FC236}">
                <a16:creationId xmlns:a16="http://schemas.microsoft.com/office/drawing/2014/main" id="{B1F874CF-EE26-4949-8AF6-09AEB0EC6BEB}"/>
              </a:ext>
            </a:extLst>
          </p:cNvPr>
          <p:cNvCxnSpPr>
            <a:cxnSpLocks/>
            <a:stCxn id="87" idx="2"/>
            <a:endCxn id="98" idx="0"/>
          </p:cNvCxnSpPr>
          <p:nvPr/>
        </p:nvCxnSpPr>
        <p:spPr>
          <a:xfrm>
            <a:off x="7079615" y="4808449"/>
            <a:ext cx="911287"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17" name="Straight Arrow Connector 116">
            <a:extLst>
              <a:ext uri="{FF2B5EF4-FFF2-40B4-BE49-F238E27FC236}">
                <a16:creationId xmlns:a16="http://schemas.microsoft.com/office/drawing/2014/main" id="{2ACCCCD0-BCB0-3B4E-9A70-6767AB0B0246}"/>
              </a:ext>
            </a:extLst>
          </p:cNvPr>
          <p:cNvCxnSpPr>
            <a:cxnSpLocks/>
            <a:stCxn id="67" idx="2"/>
            <a:endCxn id="98" idx="0"/>
          </p:cNvCxnSpPr>
          <p:nvPr/>
        </p:nvCxnSpPr>
        <p:spPr>
          <a:xfrm>
            <a:off x="6166574" y="4808449"/>
            <a:ext cx="1824328"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20" name="Straight Arrow Connector 119">
            <a:extLst>
              <a:ext uri="{FF2B5EF4-FFF2-40B4-BE49-F238E27FC236}">
                <a16:creationId xmlns:a16="http://schemas.microsoft.com/office/drawing/2014/main" id="{5DEC3C1C-1A45-E24E-9832-984A05447ECE}"/>
              </a:ext>
            </a:extLst>
          </p:cNvPr>
          <p:cNvCxnSpPr>
            <a:cxnSpLocks/>
            <a:endCxn id="98" idx="0"/>
          </p:cNvCxnSpPr>
          <p:nvPr/>
        </p:nvCxnSpPr>
        <p:spPr>
          <a:xfrm>
            <a:off x="5254411" y="4808449"/>
            <a:ext cx="2736491"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23" name="Straight Arrow Connector 122">
            <a:extLst>
              <a:ext uri="{FF2B5EF4-FFF2-40B4-BE49-F238E27FC236}">
                <a16:creationId xmlns:a16="http://schemas.microsoft.com/office/drawing/2014/main" id="{E14C290D-B302-2B48-8908-9368A15CA66F}"/>
              </a:ext>
            </a:extLst>
          </p:cNvPr>
          <p:cNvCxnSpPr>
            <a:cxnSpLocks/>
            <a:stCxn id="67" idx="2"/>
            <a:endCxn id="24" idx="0"/>
          </p:cNvCxnSpPr>
          <p:nvPr/>
        </p:nvCxnSpPr>
        <p:spPr>
          <a:xfrm flipH="1">
            <a:off x="5255287" y="4808449"/>
            <a:ext cx="911287"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26" name="Straight Arrow Connector 125">
            <a:extLst>
              <a:ext uri="{FF2B5EF4-FFF2-40B4-BE49-F238E27FC236}">
                <a16:creationId xmlns:a16="http://schemas.microsoft.com/office/drawing/2014/main" id="{EAD4F4D0-2F60-4043-901B-F474EA8749D4}"/>
              </a:ext>
            </a:extLst>
          </p:cNvPr>
          <p:cNvCxnSpPr>
            <a:cxnSpLocks/>
            <a:stCxn id="87" idx="2"/>
            <a:endCxn id="24" idx="0"/>
          </p:cNvCxnSpPr>
          <p:nvPr/>
        </p:nvCxnSpPr>
        <p:spPr>
          <a:xfrm flipH="1">
            <a:off x="5255287" y="4808449"/>
            <a:ext cx="1824328"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29" name="Straight Arrow Connector 128">
            <a:extLst>
              <a:ext uri="{FF2B5EF4-FFF2-40B4-BE49-F238E27FC236}">
                <a16:creationId xmlns:a16="http://schemas.microsoft.com/office/drawing/2014/main" id="{EB3425F3-89F2-D74F-AC1B-A26901642B9E}"/>
              </a:ext>
            </a:extLst>
          </p:cNvPr>
          <p:cNvCxnSpPr>
            <a:cxnSpLocks/>
            <a:stCxn id="97" idx="2"/>
            <a:endCxn id="24" idx="0"/>
          </p:cNvCxnSpPr>
          <p:nvPr/>
        </p:nvCxnSpPr>
        <p:spPr>
          <a:xfrm flipH="1">
            <a:off x="5255287" y="4808449"/>
            <a:ext cx="2735615"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32" name="Straight Arrow Connector 131">
            <a:extLst>
              <a:ext uri="{FF2B5EF4-FFF2-40B4-BE49-F238E27FC236}">
                <a16:creationId xmlns:a16="http://schemas.microsoft.com/office/drawing/2014/main" id="{96E6A153-0EF8-9348-BA6F-F8B4BBFBF366}"/>
              </a:ext>
            </a:extLst>
          </p:cNvPr>
          <p:cNvCxnSpPr>
            <a:cxnSpLocks/>
            <a:stCxn id="97" idx="2"/>
            <a:endCxn id="88" idx="0"/>
          </p:cNvCxnSpPr>
          <p:nvPr/>
        </p:nvCxnSpPr>
        <p:spPr>
          <a:xfrm flipH="1">
            <a:off x="7079615" y="4808449"/>
            <a:ext cx="911287"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35" name="Straight Arrow Connector 134">
            <a:extLst>
              <a:ext uri="{FF2B5EF4-FFF2-40B4-BE49-F238E27FC236}">
                <a16:creationId xmlns:a16="http://schemas.microsoft.com/office/drawing/2014/main" id="{58AFFBDA-1077-8141-8926-8257956CB8E1}"/>
              </a:ext>
            </a:extLst>
          </p:cNvPr>
          <p:cNvCxnSpPr>
            <a:cxnSpLocks/>
            <a:stCxn id="67" idx="2"/>
            <a:endCxn id="88" idx="0"/>
          </p:cNvCxnSpPr>
          <p:nvPr/>
        </p:nvCxnSpPr>
        <p:spPr>
          <a:xfrm>
            <a:off x="6166574" y="4808449"/>
            <a:ext cx="913041"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38" name="Straight Arrow Connector 137">
            <a:extLst>
              <a:ext uri="{FF2B5EF4-FFF2-40B4-BE49-F238E27FC236}">
                <a16:creationId xmlns:a16="http://schemas.microsoft.com/office/drawing/2014/main" id="{733CA9CC-D5FA-324C-9EEA-03D2FAB21D1A}"/>
              </a:ext>
            </a:extLst>
          </p:cNvPr>
          <p:cNvCxnSpPr>
            <a:cxnSpLocks/>
            <a:stCxn id="23" idx="2"/>
            <a:endCxn id="88" idx="0"/>
          </p:cNvCxnSpPr>
          <p:nvPr/>
        </p:nvCxnSpPr>
        <p:spPr>
          <a:xfrm>
            <a:off x="5255287" y="4808449"/>
            <a:ext cx="1824328"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532CD77D-361B-A14B-BFB6-84A4B7DB9A47}"/>
              </a:ext>
            </a:extLst>
          </p:cNvPr>
          <p:cNvSpPr/>
          <p:nvPr/>
        </p:nvSpPr>
        <p:spPr>
          <a:xfrm>
            <a:off x="5004078" y="5385553"/>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43BF475A-B2A1-A441-AE8C-D0E3BEE862E0}"/>
              </a:ext>
            </a:extLst>
          </p:cNvPr>
          <p:cNvSpPr/>
          <p:nvPr/>
        </p:nvSpPr>
        <p:spPr>
          <a:xfrm>
            <a:off x="5915365" y="5385553"/>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4F023D54-9238-BD48-AB91-3BA2B7314C72}"/>
              </a:ext>
            </a:extLst>
          </p:cNvPr>
          <p:cNvSpPr/>
          <p:nvPr/>
        </p:nvSpPr>
        <p:spPr>
          <a:xfrm>
            <a:off x="6828406" y="5385553"/>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65561716-A70B-8345-918F-22912F5CA01F}"/>
              </a:ext>
            </a:extLst>
          </p:cNvPr>
          <p:cNvSpPr/>
          <p:nvPr/>
        </p:nvSpPr>
        <p:spPr>
          <a:xfrm>
            <a:off x="7739693" y="5385553"/>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2521C17-AA60-3447-9840-27F704C9B127}"/>
              </a:ext>
            </a:extLst>
          </p:cNvPr>
          <p:cNvSpPr/>
          <p:nvPr/>
        </p:nvSpPr>
        <p:spPr>
          <a:xfrm>
            <a:off x="5004078" y="4539010"/>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720334FC-14F1-2F4A-923E-F7937D14A7AC}"/>
              </a:ext>
            </a:extLst>
          </p:cNvPr>
          <p:cNvSpPr/>
          <p:nvPr/>
        </p:nvSpPr>
        <p:spPr>
          <a:xfrm>
            <a:off x="5915365" y="4539010"/>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690ABA8B-BBA1-E84A-B710-04FFAD5EEBDF}"/>
              </a:ext>
            </a:extLst>
          </p:cNvPr>
          <p:cNvSpPr/>
          <p:nvPr/>
        </p:nvSpPr>
        <p:spPr>
          <a:xfrm>
            <a:off x="6828406" y="4539010"/>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06537A5D-9722-1542-80C4-DB339CCA9C9B}"/>
              </a:ext>
            </a:extLst>
          </p:cNvPr>
          <p:cNvSpPr/>
          <p:nvPr/>
        </p:nvSpPr>
        <p:spPr>
          <a:xfrm>
            <a:off x="7739693" y="4539010"/>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TextBox 141">
            <a:extLst>
              <a:ext uri="{FF2B5EF4-FFF2-40B4-BE49-F238E27FC236}">
                <a16:creationId xmlns:a16="http://schemas.microsoft.com/office/drawing/2014/main" id="{AD73BE72-0BC6-FF4D-9D8C-3D0D2E89E590}"/>
              </a:ext>
            </a:extLst>
          </p:cNvPr>
          <p:cNvSpPr txBox="1"/>
          <p:nvPr/>
        </p:nvSpPr>
        <p:spPr>
          <a:xfrm>
            <a:off x="4404689" y="3647862"/>
            <a:ext cx="498236" cy="246221"/>
          </a:xfrm>
          <a:prstGeom prst="rect">
            <a:avLst/>
          </a:prstGeom>
          <a:noFill/>
        </p:spPr>
        <p:txBody>
          <a:bodyPr wrap="square">
            <a:spAutoFit/>
          </a:bodyPr>
          <a:lstStyle/>
          <a:p>
            <a:r>
              <a:rPr lang="en-SG" sz="1000" b="1" dirty="0">
                <a:solidFill>
                  <a:schemeClr val="dk1"/>
                </a:solidFill>
                <a:latin typeface="Calibri"/>
                <a:cs typeface="Calibri"/>
                <a:sym typeface="Calibri"/>
              </a:rPr>
              <a:t>HDFS</a:t>
            </a:r>
            <a:endParaRPr lang="en-US" sz="1000" b="1" dirty="0"/>
          </a:p>
        </p:txBody>
      </p:sp>
      <p:sp>
        <p:nvSpPr>
          <p:cNvPr id="143" name="Rectangle 142">
            <a:extLst>
              <a:ext uri="{FF2B5EF4-FFF2-40B4-BE49-F238E27FC236}">
                <a16:creationId xmlns:a16="http://schemas.microsoft.com/office/drawing/2014/main" id="{B773BD1F-8DD6-6847-A205-DE3C4D48E80C}"/>
              </a:ext>
            </a:extLst>
          </p:cNvPr>
          <p:cNvSpPr/>
          <p:nvPr/>
        </p:nvSpPr>
        <p:spPr>
          <a:xfrm>
            <a:off x="4879025" y="3541022"/>
            <a:ext cx="3490739" cy="431003"/>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TextBox 144">
            <a:extLst>
              <a:ext uri="{FF2B5EF4-FFF2-40B4-BE49-F238E27FC236}">
                <a16:creationId xmlns:a16="http://schemas.microsoft.com/office/drawing/2014/main" id="{5F93F7A0-2FD4-EC41-BBCE-FC40C2BECD29}"/>
              </a:ext>
            </a:extLst>
          </p:cNvPr>
          <p:cNvSpPr txBox="1"/>
          <p:nvPr/>
        </p:nvSpPr>
        <p:spPr>
          <a:xfrm>
            <a:off x="4928716" y="3051963"/>
            <a:ext cx="653143" cy="400110"/>
          </a:xfrm>
          <a:prstGeom prst="rect">
            <a:avLst/>
          </a:prstGeom>
          <a:noFill/>
        </p:spPr>
        <p:txBody>
          <a:bodyPr wrap="square">
            <a:spAutoFit/>
          </a:bodyPr>
          <a:lstStyle/>
          <a:p>
            <a:pPr algn="ctr"/>
            <a:r>
              <a:rPr lang="en-SG" sz="1000" dirty="0">
                <a:solidFill>
                  <a:schemeClr val="dk1"/>
                </a:solidFill>
                <a:latin typeface="Calibri"/>
                <a:cs typeface="Calibri"/>
                <a:sym typeface="Calibri"/>
              </a:rPr>
              <a:t>Worker Node</a:t>
            </a:r>
            <a:endParaRPr lang="en-US" sz="1000" dirty="0"/>
          </a:p>
        </p:txBody>
      </p:sp>
      <p:sp>
        <p:nvSpPr>
          <p:cNvPr id="146" name="TextBox 145">
            <a:extLst>
              <a:ext uri="{FF2B5EF4-FFF2-40B4-BE49-F238E27FC236}">
                <a16:creationId xmlns:a16="http://schemas.microsoft.com/office/drawing/2014/main" id="{BB2D793A-DA94-9E49-ADDA-AD2BE677F275}"/>
              </a:ext>
            </a:extLst>
          </p:cNvPr>
          <p:cNvSpPr txBox="1"/>
          <p:nvPr/>
        </p:nvSpPr>
        <p:spPr>
          <a:xfrm>
            <a:off x="5840002" y="3051160"/>
            <a:ext cx="653143" cy="400110"/>
          </a:xfrm>
          <a:prstGeom prst="rect">
            <a:avLst/>
          </a:prstGeom>
          <a:noFill/>
        </p:spPr>
        <p:txBody>
          <a:bodyPr wrap="square">
            <a:spAutoFit/>
          </a:bodyPr>
          <a:lstStyle/>
          <a:p>
            <a:pPr algn="ctr"/>
            <a:r>
              <a:rPr lang="en-SG" sz="1000" dirty="0">
                <a:solidFill>
                  <a:schemeClr val="dk1"/>
                </a:solidFill>
                <a:latin typeface="Calibri"/>
                <a:cs typeface="Calibri"/>
                <a:sym typeface="Calibri"/>
              </a:rPr>
              <a:t>Worker Node</a:t>
            </a:r>
            <a:endParaRPr lang="en-US" sz="1000" dirty="0"/>
          </a:p>
        </p:txBody>
      </p:sp>
      <p:sp>
        <p:nvSpPr>
          <p:cNvPr id="147" name="TextBox 146">
            <a:extLst>
              <a:ext uri="{FF2B5EF4-FFF2-40B4-BE49-F238E27FC236}">
                <a16:creationId xmlns:a16="http://schemas.microsoft.com/office/drawing/2014/main" id="{1124FCF1-0C77-054F-9045-AB9E4590B853}"/>
              </a:ext>
            </a:extLst>
          </p:cNvPr>
          <p:cNvSpPr txBox="1"/>
          <p:nvPr/>
        </p:nvSpPr>
        <p:spPr>
          <a:xfrm>
            <a:off x="6753045" y="3049866"/>
            <a:ext cx="653143" cy="400110"/>
          </a:xfrm>
          <a:prstGeom prst="rect">
            <a:avLst/>
          </a:prstGeom>
          <a:noFill/>
        </p:spPr>
        <p:txBody>
          <a:bodyPr wrap="square">
            <a:spAutoFit/>
          </a:bodyPr>
          <a:lstStyle/>
          <a:p>
            <a:pPr algn="ctr"/>
            <a:r>
              <a:rPr lang="en-SG" sz="1000" dirty="0">
                <a:solidFill>
                  <a:schemeClr val="dk1"/>
                </a:solidFill>
                <a:latin typeface="Calibri"/>
                <a:cs typeface="Calibri"/>
                <a:sym typeface="Calibri"/>
              </a:rPr>
              <a:t>Worker Node</a:t>
            </a:r>
            <a:endParaRPr lang="en-US" sz="1000" dirty="0"/>
          </a:p>
        </p:txBody>
      </p:sp>
      <p:sp>
        <p:nvSpPr>
          <p:cNvPr id="148" name="TextBox 147">
            <a:extLst>
              <a:ext uri="{FF2B5EF4-FFF2-40B4-BE49-F238E27FC236}">
                <a16:creationId xmlns:a16="http://schemas.microsoft.com/office/drawing/2014/main" id="{C5A6EF94-032D-3945-ACF9-69DDA0A5C6A2}"/>
              </a:ext>
            </a:extLst>
          </p:cNvPr>
          <p:cNvSpPr txBox="1"/>
          <p:nvPr/>
        </p:nvSpPr>
        <p:spPr>
          <a:xfrm>
            <a:off x="7664331" y="3049063"/>
            <a:ext cx="653143" cy="400110"/>
          </a:xfrm>
          <a:prstGeom prst="rect">
            <a:avLst/>
          </a:prstGeom>
          <a:noFill/>
        </p:spPr>
        <p:txBody>
          <a:bodyPr wrap="square">
            <a:spAutoFit/>
          </a:bodyPr>
          <a:lstStyle/>
          <a:p>
            <a:pPr algn="ctr"/>
            <a:r>
              <a:rPr lang="en-SG" sz="1000" dirty="0">
                <a:solidFill>
                  <a:schemeClr val="dk1"/>
                </a:solidFill>
                <a:latin typeface="Calibri"/>
                <a:cs typeface="Calibri"/>
                <a:sym typeface="Calibri"/>
              </a:rPr>
              <a:t>Worker Node</a:t>
            </a:r>
            <a:endParaRPr lang="en-US" sz="1000" dirty="0"/>
          </a:p>
        </p:txBody>
      </p:sp>
      <p:sp>
        <p:nvSpPr>
          <p:cNvPr id="149" name="TextBox 148">
            <a:extLst>
              <a:ext uri="{FF2B5EF4-FFF2-40B4-BE49-F238E27FC236}">
                <a16:creationId xmlns:a16="http://schemas.microsoft.com/office/drawing/2014/main" id="{835FB8B2-BD95-EA4B-BAA2-AA213DD99A6A}"/>
              </a:ext>
            </a:extLst>
          </p:cNvPr>
          <p:cNvSpPr txBox="1"/>
          <p:nvPr/>
        </p:nvSpPr>
        <p:spPr>
          <a:xfrm>
            <a:off x="8000600" y="3958322"/>
            <a:ext cx="498236" cy="246221"/>
          </a:xfrm>
          <a:prstGeom prst="rect">
            <a:avLst/>
          </a:prstGeom>
          <a:noFill/>
        </p:spPr>
        <p:txBody>
          <a:bodyPr wrap="square">
            <a:spAutoFit/>
          </a:bodyPr>
          <a:lstStyle/>
          <a:p>
            <a:r>
              <a:rPr lang="en-SG" sz="1000" dirty="0">
                <a:solidFill>
                  <a:schemeClr val="dk1"/>
                </a:solidFill>
                <a:latin typeface="Calibri"/>
                <a:cs typeface="Calibri"/>
                <a:sym typeface="Calibri"/>
              </a:rPr>
              <a:t>read()</a:t>
            </a:r>
            <a:endParaRPr lang="en-US" sz="1000" dirty="0"/>
          </a:p>
        </p:txBody>
      </p:sp>
      <p:sp>
        <p:nvSpPr>
          <p:cNvPr id="150" name="TextBox 149">
            <a:extLst>
              <a:ext uri="{FF2B5EF4-FFF2-40B4-BE49-F238E27FC236}">
                <a16:creationId xmlns:a16="http://schemas.microsoft.com/office/drawing/2014/main" id="{7877676A-B6CD-FC41-BF65-23A25DADEFCB}"/>
              </a:ext>
            </a:extLst>
          </p:cNvPr>
          <p:cNvSpPr txBox="1"/>
          <p:nvPr/>
        </p:nvSpPr>
        <p:spPr>
          <a:xfrm>
            <a:off x="8000600" y="4317527"/>
            <a:ext cx="1012684" cy="246221"/>
          </a:xfrm>
          <a:prstGeom prst="rect">
            <a:avLst/>
          </a:prstGeom>
          <a:noFill/>
        </p:spPr>
        <p:txBody>
          <a:bodyPr wrap="square">
            <a:spAutoFit/>
          </a:bodyPr>
          <a:lstStyle/>
          <a:p>
            <a:r>
              <a:rPr lang="en-SG" sz="1000" dirty="0">
                <a:solidFill>
                  <a:schemeClr val="dk1"/>
                </a:solidFill>
                <a:latin typeface="Calibri"/>
                <a:cs typeface="Calibri"/>
                <a:sym typeface="Calibri"/>
              </a:rPr>
              <a:t>map() </a:t>
            </a:r>
            <a:endParaRPr lang="en-US" sz="1000" dirty="0"/>
          </a:p>
        </p:txBody>
      </p:sp>
      <p:sp>
        <p:nvSpPr>
          <p:cNvPr id="151" name="TextBox 150">
            <a:extLst>
              <a:ext uri="{FF2B5EF4-FFF2-40B4-BE49-F238E27FC236}">
                <a16:creationId xmlns:a16="http://schemas.microsoft.com/office/drawing/2014/main" id="{22352B9B-15D4-DC49-B9A9-4A37156BDF8C}"/>
              </a:ext>
            </a:extLst>
          </p:cNvPr>
          <p:cNvSpPr txBox="1"/>
          <p:nvPr/>
        </p:nvSpPr>
        <p:spPr>
          <a:xfrm>
            <a:off x="7992871" y="4978934"/>
            <a:ext cx="653139" cy="246221"/>
          </a:xfrm>
          <a:prstGeom prst="rect">
            <a:avLst/>
          </a:prstGeom>
          <a:noFill/>
        </p:spPr>
        <p:txBody>
          <a:bodyPr wrap="square">
            <a:spAutoFit/>
          </a:bodyPr>
          <a:lstStyle/>
          <a:p>
            <a:r>
              <a:rPr lang="en-SG" sz="1000" dirty="0">
                <a:solidFill>
                  <a:schemeClr val="dk1"/>
                </a:solidFill>
                <a:latin typeface="Calibri"/>
                <a:cs typeface="Calibri"/>
                <a:sym typeface="Calibri"/>
              </a:rPr>
              <a:t>distinct()</a:t>
            </a:r>
            <a:endParaRPr lang="en-US" sz="1000" dirty="0"/>
          </a:p>
        </p:txBody>
      </p:sp>
      <p:sp>
        <p:nvSpPr>
          <p:cNvPr id="152" name="TextBox 151">
            <a:extLst>
              <a:ext uri="{FF2B5EF4-FFF2-40B4-BE49-F238E27FC236}">
                <a16:creationId xmlns:a16="http://schemas.microsoft.com/office/drawing/2014/main" id="{425DC306-A3AE-3642-AC6E-19977765FA4B}"/>
              </a:ext>
            </a:extLst>
          </p:cNvPr>
          <p:cNvSpPr txBox="1"/>
          <p:nvPr/>
        </p:nvSpPr>
        <p:spPr>
          <a:xfrm>
            <a:off x="7990903" y="5612080"/>
            <a:ext cx="946185" cy="246221"/>
          </a:xfrm>
          <a:prstGeom prst="rect">
            <a:avLst/>
          </a:prstGeom>
          <a:noFill/>
        </p:spPr>
        <p:txBody>
          <a:bodyPr wrap="square">
            <a:spAutoFit/>
          </a:bodyPr>
          <a:lstStyle/>
          <a:p>
            <a:r>
              <a:rPr lang="en-SG" sz="1000" dirty="0">
                <a:solidFill>
                  <a:schemeClr val="dk1"/>
                </a:solidFill>
                <a:latin typeface="Calibri"/>
                <a:cs typeface="Calibri"/>
                <a:sym typeface="Calibri"/>
              </a:rPr>
              <a:t>groupByKey()</a:t>
            </a:r>
            <a:endParaRPr lang="en-US" sz="1000" dirty="0"/>
          </a:p>
        </p:txBody>
      </p:sp>
      <p:sp>
        <p:nvSpPr>
          <p:cNvPr id="153" name="TextBox 152">
            <a:extLst>
              <a:ext uri="{FF2B5EF4-FFF2-40B4-BE49-F238E27FC236}">
                <a16:creationId xmlns:a16="http://schemas.microsoft.com/office/drawing/2014/main" id="{DE4FE259-4785-904F-8BC1-1C04D3CC0CE1}"/>
              </a:ext>
            </a:extLst>
          </p:cNvPr>
          <p:cNvSpPr txBox="1"/>
          <p:nvPr/>
        </p:nvSpPr>
        <p:spPr>
          <a:xfrm>
            <a:off x="7944279" y="6117362"/>
            <a:ext cx="653139" cy="246221"/>
          </a:xfrm>
          <a:prstGeom prst="rect">
            <a:avLst/>
          </a:prstGeom>
          <a:noFill/>
        </p:spPr>
        <p:txBody>
          <a:bodyPr wrap="square">
            <a:spAutoFit/>
          </a:bodyPr>
          <a:lstStyle/>
          <a:p>
            <a:r>
              <a:rPr lang="en-SG" sz="1000" dirty="0">
                <a:solidFill>
                  <a:schemeClr val="dk1"/>
                </a:solidFill>
                <a:latin typeface="Calibri"/>
                <a:cs typeface="Calibri"/>
                <a:sym typeface="Calibri"/>
              </a:rPr>
              <a:t>collect()</a:t>
            </a:r>
            <a:endParaRPr lang="en-US" sz="1000" dirty="0"/>
          </a:p>
        </p:txBody>
      </p:sp>
      <p:cxnSp>
        <p:nvCxnSpPr>
          <p:cNvPr id="155" name="Straight Arrow Connector 154">
            <a:extLst>
              <a:ext uri="{FF2B5EF4-FFF2-40B4-BE49-F238E27FC236}">
                <a16:creationId xmlns:a16="http://schemas.microsoft.com/office/drawing/2014/main" id="{FC522C18-0131-2F40-B495-81EA307224BE}"/>
              </a:ext>
            </a:extLst>
          </p:cNvPr>
          <p:cNvCxnSpPr>
            <a:cxnSpLocks/>
            <a:stCxn id="26" idx="2"/>
            <a:endCxn id="154" idx="0"/>
          </p:cNvCxnSpPr>
          <p:nvPr/>
        </p:nvCxnSpPr>
        <p:spPr>
          <a:xfrm>
            <a:off x="5255287" y="5960627"/>
            <a:ext cx="1367369" cy="392207"/>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58" name="Straight Arrow Connector 157">
            <a:extLst>
              <a:ext uri="{FF2B5EF4-FFF2-40B4-BE49-F238E27FC236}">
                <a16:creationId xmlns:a16="http://schemas.microsoft.com/office/drawing/2014/main" id="{8C4CD657-78AF-A941-956A-1716504329B4}"/>
              </a:ext>
            </a:extLst>
          </p:cNvPr>
          <p:cNvCxnSpPr>
            <a:cxnSpLocks/>
            <a:stCxn id="69" idx="2"/>
            <a:endCxn id="154" idx="0"/>
          </p:cNvCxnSpPr>
          <p:nvPr/>
        </p:nvCxnSpPr>
        <p:spPr>
          <a:xfrm>
            <a:off x="6166574" y="5960627"/>
            <a:ext cx="456082" cy="392207"/>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61" name="Straight Arrow Connector 160">
            <a:extLst>
              <a:ext uri="{FF2B5EF4-FFF2-40B4-BE49-F238E27FC236}">
                <a16:creationId xmlns:a16="http://schemas.microsoft.com/office/drawing/2014/main" id="{ABE8EF66-534A-5A40-9EC4-07FD4377B0D3}"/>
              </a:ext>
            </a:extLst>
          </p:cNvPr>
          <p:cNvCxnSpPr>
            <a:cxnSpLocks/>
            <a:stCxn id="89" idx="2"/>
            <a:endCxn id="154" idx="0"/>
          </p:cNvCxnSpPr>
          <p:nvPr/>
        </p:nvCxnSpPr>
        <p:spPr>
          <a:xfrm flipH="1">
            <a:off x="6622656" y="5960627"/>
            <a:ext cx="456959" cy="392207"/>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64" name="Straight Arrow Connector 163">
            <a:extLst>
              <a:ext uri="{FF2B5EF4-FFF2-40B4-BE49-F238E27FC236}">
                <a16:creationId xmlns:a16="http://schemas.microsoft.com/office/drawing/2014/main" id="{FC9137FF-BA50-3A45-A2A8-AA99ABCC67C0}"/>
              </a:ext>
            </a:extLst>
          </p:cNvPr>
          <p:cNvCxnSpPr>
            <a:cxnSpLocks/>
            <a:stCxn id="99" idx="2"/>
            <a:endCxn id="154" idx="0"/>
          </p:cNvCxnSpPr>
          <p:nvPr/>
        </p:nvCxnSpPr>
        <p:spPr>
          <a:xfrm flipH="1">
            <a:off x="6622656" y="5960627"/>
            <a:ext cx="1368246" cy="392207"/>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sp>
        <p:nvSpPr>
          <p:cNvPr id="26" name="Rectangle 25">
            <a:extLst>
              <a:ext uri="{FF2B5EF4-FFF2-40B4-BE49-F238E27FC236}">
                <a16:creationId xmlns:a16="http://schemas.microsoft.com/office/drawing/2014/main" id="{E72F7A6B-C81E-9F42-9766-0F0A49A6E453}"/>
              </a:ext>
            </a:extLst>
          </p:cNvPr>
          <p:cNvSpPr/>
          <p:nvPr/>
        </p:nvSpPr>
        <p:spPr>
          <a:xfrm>
            <a:off x="5004078" y="5815390"/>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12D6C3E2-EE5A-2244-86E1-B12CDB31BE23}"/>
              </a:ext>
            </a:extLst>
          </p:cNvPr>
          <p:cNvSpPr/>
          <p:nvPr/>
        </p:nvSpPr>
        <p:spPr>
          <a:xfrm>
            <a:off x="5915365" y="5815390"/>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6AAF9675-AF94-2847-8C62-88D9F7709333}"/>
              </a:ext>
            </a:extLst>
          </p:cNvPr>
          <p:cNvSpPr/>
          <p:nvPr/>
        </p:nvSpPr>
        <p:spPr>
          <a:xfrm>
            <a:off x="6828406" y="5815390"/>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4D8828BD-4571-6342-BF9A-36070F7CA49E}"/>
              </a:ext>
            </a:extLst>
          </p:cNvPr>
          <p:cNvSpPr/>
          <p:nvPr/>
        </p:nvSpPr>
        <p:spPr>
          <a:xfrm>
            <a:off x="7739693" y="5815390"/>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EC44B4C7-4F68-204D-8779-C28EC1E3176D}"/>
              </a:ext>
            </a:extLst>
          </p:cNvPr>
          <p:cNvSpPr/>
          <p:nvPr/>
        </p:nvSpPr>
        <p:spPr>
          <a:xfrm>
            <a:off x="6371447" y="6352834"/>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AF893C5-6185-6037-66EB-E56C6FDB6E5B}"/>
              </a:ext>
            </a:extLst>
          </p:cNvPr>
          <p:cNvSpPr/>
          <p:nvPr/>
        </p:nvSpPr>
        <p:spPr>
          <a:xfrm>
            <a:off x="7825563" y="3665311"/>
            <a:ext cx="318977" cy="1624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TB</a:t>
            </a:r>
          </a:p>
        </p:txBody>
      </p:sp>
      <p:grpSp>
        <p:nvGrpSpPr>
          <p:cNvPr id="34" name="Group 33">
            <a:extLst>
              <a:ext uri="{FF2B5EF4-FFF2-40B4-BE49-F238E27FC236}">
                <a16:creationId xmlns:a16="http://schemas.microsoft.com/office/drawing/2014/main" id="{BE5C49D5-DF41-BAB6-AC39-8D9FF88DF3C3}"/>
              </a:ext>
            </a:extLst>
          </p:cNvPr>
          <p:cNvGrpSpPr/>
          <p:nvPr/>
        </p:nvGrpSpPr>
        <p:grpSpPr>
          <a:xfrm>
            <a:off x="8466937" y="3832739"/>
            <a:ext cx="923657" cy="246221"/>
            <a:chOff x="8466937" y="3832739"/>
            <a:chExt cx="923657" cy="246221"/>
          </a:xfrm>
        </p:grpSpPr>
        <p:sp>
          <p:nvSpPr>
            <p:cNvPr id="28" name="TextBox 27">
              <a:extLst>
                <a:ext uri="{FF2B5EF4-FFF2-40B4-BE49-F238E27FC236}">
                  <a16:creationId xmlns:a16="http://schemas.microsoft.com/office/drawing/2014/main" id="{57B1F9CC-D01C-CE90-6C2B-4405E8CE4F11}"/>
                </a:ext>
              </a:extLst>
            </p:cNvPr>
            <p:cNvSpPr txBox="1"/>
            <p:nvPr/>
          </p:nvSpPr>
          <p:spPr>
            <a:xfrm>
              <a:off x="8493320" y="3832739"/>
              <a:ext cx="897274" cy="246221"/>
            </a:xfrm>
            <a:prstGeom prst="rect">
              <a:avLst/>
            </a:prstGeom>
            <a:noFill/>
          </p:spPr>
          <p:txBody>
            <a:bodyPr wrap="square">
              <a:spAutoFit/>
            </a:bodyPr>
            <a:lstStyle/>
            <a:p>
              <a:r>
                <a:rPr lang="en-US" sz="1000" dirty="0"/>
                <a:t>Serialize</a:t>
              </a:r>
            </a:p>
          </p:txBody>
        </p:sp>
        <p:cxnSp>
          <p:nvCxnSpPr>
            <p:cNvPr id="29" name="Straight Arrow Connector 28">
              <a:extLst>
                <a:ext uri="{FF2B5EF4-FFF2-40B4-BE49-F238E27FC236}">
                  <a16:creationId xmlns:a16="http://schemas.microsoft.com/office/drawing/2014/main" id="{A964460D-FBB1-6754-B2CD-DE8D15D71BCA}"/>
                </a:ext>
              </a:extLst>
            </p:cNvPr>
            <p:cNvCxnSpPr>
              <a:cxnSpLocks/>
            </p:cNvCxnSpPr>
            <p:nvPr/>
          </p:nvCxnSpPr>
          <p:spPr>
            <a:xfrm flipH="1" flipV="1">
              <a:off x="8466937" y="4060167"/>
              <a:ext cx="675701"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grpSp>
      <p:grpSp>
        <p:nvGrpSpPr>
          <p:cNvPr id="39" name="Group 38">
            <a:extLst>
              <a:ext uri="{FF2B5EF4-FFF2-40B4-BE49-F238E27FC236}">
                <a16:creationId xmlns:a16="http://schemas.microsoft.com/office/drawing/2014/main" id="{EE4DD97D-43AA-A6BE-184B-EEAE28E36A7B}"/>
              </a:ext>
            </a:extLst>
          </p:cNvPr>
          <p:cNvGrpSpPr/>
          <p:nvPr/>
        </p:nvGrpSpPr>
        <p:grpSpPr>
          <a:xfrm>
            <a:off x="8937088" y="4132622"/>
            <a:ext cx="1304457" cy="721345"/>
            <a:chOff x="8937088" y="4132622"/>
            <a:chExt cx="1304457" cy="721345"/>
          </a:xfrm>
        </p:grpSpPr>
        <p:sp>
          <p:nvSpPr>
            <p:cNvPr id="37" name="TextBox 36">
              <a:extLst>
                <a:ext uri="{FF2B5EF4-FFF2-40B4-BE49-F238E27FC236}">
                  <a16:creationId xmlns:a16="http://schemas.microsoft.com/office/drawing/2014/main" id="{F91B7D86-95E4-F919-9FAD-10E53D783991}"/>
                </a:ext>
              </a:extLst>
            </p:cNvPr>
            <p:cNvSpPr txBox="1"/>
            <p:nvPr/>
          </p:nvSpPr>
          <p:spPr>
            <a:xfrm>
              <a:off x="9076431" y="4146081"/>
              <a:ext cx="1165114" cy="707886"/>
            </a:xfrm>
            <a:prstGeom prst="rect">
              <a:avLst/>
            </a:prstGeom>
            <a:noFill/>
          </p:spPr>
          <p:txBody>
            <a:bodyPr wrap="square">
              <a:spAutoFit/>
            </a:bodyPr>
            <a:lstStyle/>
            <a:p>
              <a:r>
                <a:rPr lang="en-SG" sz="1000" b="1" dirty="0">
                  <a:solidFill>
                    <a:schemeClr val="dk1"/>
                  </a:solidFill>
                  <a:latin typeface="Calibri"/>
                  <a:cs typeface="Calibri"/>
                  <a:sym typeface="Calibri"/>
                </a:rPr>
                <a:t>NARROW</a:t>
              </a:r>
              <a:r>
                <a:rPr lang="en-SG" sz="1000" dirty="0">
                  <a:solidFill>
                    <a:schemeClr val="dk1"/>
                  </a:solidFill>
                  <a:latin typeface="Calibri"/>
                  <a:cs typeface="Calibri"/>
                  <a:sym typeface="Calibri"/>
                </a:rPr>
                <a:t> Operations: super efficient as it is down locally</a:t>
              </a:r>
              <a:endParaRPr lang="en-US" sz="1000" dirty="0"/>
            </a:p>
          </p:txBody>
        </p:sp>
        <p:sp>
          <p:nvSpPr>
            <p:cNvPr id="38" name="Right Brace 37">
              <a:extLst>
                <a:ext uri="{FF2B5EF4-FFF2-40B4-BE49-F238E27FC236}">
                  <a16:creationId xmlns:a16="http://schemas.microsoft.com/office/drawing/2014/main" id="{E841EA72-4662-F0D8-D095-99D9103C6FAE}"/>
                </a:ext>
              </a:extLst>
            </p:cNvPr>
            <p:cNvSpPr/>
            <p:nvPr/>
          </p:nvSpPr>
          <p:spPr>
            <a:xfrm>
              <a:off x="8937088" y="4132622"/>
              <a:ext cx="76196" cy="46005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925856D1-3DCF-2B3C-D26B-8248DBC71052}"/>
              </a:ext>
            </a:extLst>
          </p:cNvPr>
          <p:cNvGrpSpPr/>
          <p:nvPr/>
        </p:nvGrpSpPr>
        <p:grpSpPr>
          <a:xfrm>
            <a:off x="8988193" y="4975525"/>
            <a:ext cx="1150989" cy="861774"/>
            <a:chOff x="8967564" y="3901865"/>
            <a:chExt cx="1150989" cy="861774"/>
          </a:xfrm>
        </p:grpSpPr>
        <p:sp>
          <p:nvSpPr>
            <p:cNvPr id="41" name="TextBox 40">
              <a:extLst>
                <a:ext uri="{FF2B5EF4-FFF2-40B4-BE49-F238E27FC236}">
                  <a16:creationId xmlns:a16="http://schemas.microsoft.com/office/drawing/2014/main" id="{E985BED9-6F93-9051-9843-C93D7ABD8B8D}"/>
                </a:ext>
              </a:extLst>
            </p:cNvPr>
            <p:cNvSpPr txBox="1"/>
            <p:nvPr/>
          </p:nvSpPr>
          <p:spPr>
            <a:xfrm>
              <a:off x="9055802" y="3901865"/>
              <a:ext cx="1062751" cy="861774"/>
            </a:xfrm>
            <a:prstGeom prst="rect">
              <a:avLst/>
            </a:prstGeom>
            <a:noFill/>
          </p:spPr>
          <p:txBody>
            <a:bodyPr wrap="square">
              <a:spAutoFit/>
            </a:bodyPr>
            <a:lstStyle/>
            <a:p>
              <a:r>
                <a:rPr lang="en-SG" sz="1000" b="1" dirty="0">
                  <a:solidFill>
                    <a:schemeClr val="dk1"/>
                  </a:solidFill>
                  <a:latin typeface="Calibri"/>
                  <a:cs typeface="Calibri"/>
                  <a:sym typeface="Calibri"/>
                </a:rPr>
                <a:t>WIDE</a:t>
              </a:r>
              <a:r>
                <a:rPr lang="en-SG" sz="1000" dirty="0">
                  <a:solidFill>
                    <a:schemeClr val="dk1"/>
                  </a:solidFill>
                  <a:latin typeface="Calibri"/>
                  <a:cs typeface="Calibri"/>
                  <a:sym typeface="Calibri"/>
                </a:rPr>
                <a:t> </a:t>
              </a:r>
            </a:p>
            <a:p>
              <a:r>
                <a:rPr lang="en-SG" sz="1000" dirty="0">
                  <a:solidFill>
                    <a:schemeClr val="dk1"/>
                  </a:solidFill>
                  <a:latin typeface="Calibri"/>
                  <a:cs typeface="Calibri"/>
                  <a:sym typeface="Calibri"/>
                </a:rPr>
                <a:t>Operations: move things around workers. Heavy weight</a:t>
              </a:r>
              <a:endParaRPr lang="en-US" sz="1000" dirty="0"/>
            </a:p>
          </p:txBody>
        </p:sp>
        <p:sp>
          <p:nvSpPr>
            <p:cNvPr id="42" name="Right Brace 41">
              <a:extLst>
                <a:ext uri="{FF2B5EF4-FFF2-40B4-BE49-F238E27FC236}">
                  <a16:creationId xmlns:a16="http://schemas.microsoft.com/office/drawing/2014/main" id="{5B207420-01EA-0BEC-08A1-34FFF2A12F1F}"/>
                </a:ext>
              </a:extLst>
            </p:cNvPr>
            <p:cNvSpPr/>
            <p:nvPr/>
          </p:nvSpPr>
          <p:spPr>
            <a:xfrm>
              <a:off x="8967564" y="3905274"/>
              <a:ext cx="45719" cy="68739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43" name="TextBox 42">
            <a:extLst>
              <a:ext uri="{FF2B5EF4-FFF2-40B4-BE49-F238E27FC236}">
                <a16:creationId xmlns:a16="http://schemas.microsoft.com/office/drawing/2014/main" id="{6DC00A75-BEBD-7E7B-58B9-0B9C985FBEDE}"/>
              </a:ext>
            </a:extLst>
          </p:cNvPr>
          <p:cNvSpPr txBox="1"/>
          <p:nvPr/>
        </p:nvSpPr>
        <p:spPr>
          <a:xfrm>
            <a:off x="4460481" y="4934937"/>
            <a:ext cx="663387" cy="246221"/>
          </a:xfrm>
          <a:prstGeom prst="rect">
            <a:avLst/>
          </a:prstGeom>
          <a:noFill/>
        </p:spPr>
        <p:txBody>
          <a:bodyPr wrap="square">
            <a:spAutoFit/>
          </a:bodyPr>
          <a:lstStyle/>
          <a:p>
            <a:r>
              <a:rPr lang="en-SG" sz="1000" b="1" dirty="0">
                <a:solidFill>
                  <a:schemeClr val="dk1"/>
                </a:solidFill>
                <a:latin typeface="Calibri"/>
                <a:cs typeface="Calibri"/>
                <a:sym typeface="Calibri"/>
              </a:rPr>
              <a:t>Shuffle</a:t>
            </a:r>
            <a:endParaRPr lang="en-US" sz="1000" b="1" dirty="0"/>
          </a:p>
        </p:txBody>
      </p:sp>
      <p:sp>
        <p:nvSpPr>
          <p:cNvPr id="44" name="TextBox 43">
            <a:extLst>
              <a:ext uri="{FF2B5EF4-FFF2-40B4-BE49-F238E27FC236}">
                <a16:creationId xmlns:a16="http://schemas.microsoft.com/office/drawing/2014/main" id="{88364776-89BE-10FB-0B79-B68A6467FB71}"/>
              </a:ext>
            </a:extLst>
          </p:cNvPr>
          <p:cNvSpPr txBox="1"/>
          <p:nvPr/>
        </p:nvSpPr>
        <p:spPr>
          <a:xfrm>
            <a:off x="4963960" y="4500884"/>
            <a:ext cx="583000" cy="338554"/>
          </a:xfrm>
          <a:prstGeom prst="rect">
            <a:avLst/>
          </a:prstGeom>
          <a:noFill/>
        </p:spPr>
        <p:txBody>
          <a:bodyPr wrap="square">
            <a:spAutoFit/>
          </a:bodyPr>
          <a:lstStyle/>
          <a:p>
            <a:r>
              <a:rPr lang="en-SG" sz="800" dirty="0">
                <a:solidFill>
                  <a:schemeClr val="dk1"/>
                </a:solidFill>
                <a:latin typeface="Calibri"/>
                <a:cs typeface="Calibri"/>
                <a:sym typeface="Calibri"/>
              </a:rPr>
              <a:t>2020: 19</a:t>
            </a:r>
          </a:p>
          <a:p>
            <a:r>
              <a:rPr lang="en-SG" sz="800" dirty="0">
                <a:solidFill>
                  <a:schemeClr val="dk1"/>
                </a:solidFill>
                <a:latin typeface="Calibri"/>
                <a:cs typeface="Calibri"/>
                <a:sym typeface="Calibri"/>
              </a:rPr>
              <a:t>2021: 28</a:t>
            </a:r>
            <a:endParaRPr lang="en-US" sz="800" dirty="0"/>
          </a:p>
        </p:txBody>
      </p:sp>
      <p:sp>
        <p:nvSpPr>
          <p:cNvPr id="45" name="TextBox 44">
            <a:extLst>
              <a:ext uri="{FF2B5EF4-FFF2-40B4-BE49-F238E27FC236}">
                <a16:creationId xmlns:a16="http://schemas.microsoft.com/office/drawing/2014/main" id="{A9AA2FFA-5D9B-7490-697F-FC3A3CA0DC64}"/>
              </a:ext>
            </a:extLst>
          </p:cNvPr>
          <p:cNvSpPr txBox="1"/>
          <p:nvPr/>
        </p:nvSpPr>
        <p:spPr>
          <a:xfrm>
            <a:off x="5915365" y="4504883"/>
            <a:ext cx="583000" cy="338554"/>
          </a:xfrm>
          <a:prstGeom prst="rect">
            <a:avLst/>
          </a:prstGeom>
          <a:noFill/>
        </p:spPr>
        <p:txBody>
          <a:bodyPr wrap="square">
            <a:spAutoFit/>
          </a:bodyPr>
          <a:lstStyle/>
          <a:p>
            <a:r>
              <a:rPr lang="en-SG" sz="800" dirty="0">
                <a:solidFill>
                  <a:schemeClr val="dk1"/>
                </a:solidFill>
                <a:latin typeface="Calibri"/>
                <a:cs typeface="Calibri"/>
                <a:sym typeface="Calibri"/>
              </a:rPr>
              <a:t>2020: 39</a:t>
            </a:r>
          </a:p>
          <a:p>
            <a:r>
              <a:rPr lang="en-SG" sz="800" dirty="0">
                <a:solidFill>
                  <a:schemeClr val="dk1"/>
                </a:solidFill>
                <a:latin typeface="Calibri"/>
                <a:cs typeface="Calibri"/>
                <a:sym typeface="Calibri"/>
              </a:rPr>
              <a:t>2021: 18</a:t>
            </a:r>
            <a:endParaRPr lang="en-US" sz="800" dirty="0"/>
          </a:p>
        </p:txBody>
      </p:sp>
      <p:sp>
        <p:nvSpPr>
          <p:cNvPr id="46" name="TextBox 45">
            <a:extLst>
              <a:ext uri="{FF2B5EF4-FFF2-40B4-BE49-F238E27FC236}">
                <a16:creationId xmlns:a16="http://schemas.microsoft.com/office/drawing/2014/main" id="{A8539974-F161-DD26-17E4-092947B46900}"/>
              </a:ext>
            </a:extLst>
          </p:cNvPr>
          <p:cNvSpPr txBox="1"/>
          <p:nvPr/>
        </p:nvSpPr>
        <p:spPr>
          <a:xfrm>
            <a:off x="4975594" y="5366163"/>
            <a:ext cx="583000" cy="215444"/>
          </a:xfrm>
          <a:prstGeom prst="rect">
            <a:avLst/>
          </a:prstGeom>
          <a:noFill/>
        </p:spPr>
        <p:txBody>
          <a:bodyPr wrap="square">
            <a:spAutoFit/>
          </a:bodyPr>
          <a:lstStyle/>
          <a:p>
            <a:r>
              <a:rPr lang="en-SG" sz="800" dirty="0">
                <a:solidFill>
                  <a:schemeClr val="dk1"/>
                </a:solidFill>
                <a:latin typeface="Calibri"/>
                <a:cs typeface="Calibri"/>
                <a:sym typeface="Calibri"/>
              </a:rPr>
              <a:t>2020: 39</a:t>
            </a:r>
          </a:p>
        </p:txBody>
      </p:sp>
      <p:sp>
        <p:nvSpPr>
          <p:cNvPr id="49" name="TextBox 48">
            <a:extLst>
              <a:ext uri="{FF2B5EF4-FFF2-40B4-BE49-F238E27FC236}">
                <a16:creationId xmlns:a16="http://schemas.microsoft.com/office/drawing/2014/main" id="{A9C52B1D-8BCE-3089-0D41-B96203362E03}"/>
              </a:ext>
            </a:extLst>
          </p:cNvPr>
          <p:cNvSpPr txBox="1"/>
          <p:nvPr/>
        </p:nvSpPr>
        <p:spPr>
          <a:xfrm>
            <a:off x="5894098" y="5366587"/>
            <a:ext cx="583000" cy="215444"/>
          </a:xfrm>
          <a:prstGeom prst="rect">
            <a:avLst/>
          </a:prstGeom>
          <a:noFill/>
        </p:spPr>
        <p:txBody>
          <a:bodyPr wrap="square">
            <a:spAutoFit/>
          </a:bodyPr>
          <a:lstStyle/>
          <a:p>
            <a:r>
              <a:rPr lang="en-SG" sz="800" dirty="0">
                <a:solidFill>
                  <a:schemeClr val="dk1"/>
                </a:solidFill>
                <a:latin typeface="Calibri"/>
                <a:cs typeface="Calibri"/>
                <a:sym typeface="Calibri"/>
              </a:rPr>
              <a:t>2021: 28</a:t>
            </a:r>
          </a:p>
        </p:txBody>
      </p:sp>
      <p:grpSp>
        <p:nvGrpSpPr>
          <p:cNvPr id="51" name="Group 50">
            <a:extLst>
              <a:ext uri="{FF2B5EF4-FFF2-40B4-BE49-F238E27FC236}">
                <a16:creationId xmlns:a16="http://schemas.microsoft.com/office/drawing/2014/main" id="{E8D79ECC-9673-A340-31EE-43F953BC865F}"/>
              </a:ext>
            </a:extLst>
          </p:cNvPr>
          <p:cNvGrpSpPr/>
          <p:nvPr/>
        </p:nvGrpSpPr>
        <p:grpSpPr>
          <a:xfrm>
            <a:off x="8242110" y="3373994"/>
            <a:ext cx="1779882" cy="728003"/>
            <a:chOff x="8242110" y="3373994"/>
            <a:chExt cx="1779882" cy="728003"/>
          </a:xfrm>
        </p:grpSpPr>
        <p:grpSp>
          <p:nvGrpSpPr>
            <p:cNvPr id="35" name="Group 34">
              <a:extLst>
                <a:ext uri="{FF2B5EF4-FFF2-40B4-BE49-F238E27FC236}">
                  <a16:creationId xmlns:a16="http://schemas.microsoft.com/office/drawing/2014/main" id="{9CF087EE-F9AD-F60A-809D-A8186F26CCCB}"/>
                </a:ext>
              </a:extLst>
            </p:cNvPr>
            <p:cNvGrpSpPr/>
            <p:nvPr/>
          </p:nvGrpSpPr>
          <p:grpSpPr>
            <a:xfrm>
              <a:off x="8242110" y="3373994"/>
              <a:ext cx="1779882" cy="728003"/>
              <a:chOff x="8242110" y="3373994"/>
              <a:chExt cx="1779882" cy="728003"/>
            </a:xfrm>
          </p:grpSpPr>
          <p:grpSp>
            <p:nvGrpSpPr>
              <p:cNvPr id="25" name="Group 24">
                <a:extLst>
                  <a:ext uri="{FF2B5EF4-FFF2-40B4-BE49-F238E27FC236}">
                    <a16:creationId xmlns:a16="http://schemas.microsoft.com/office/drawing/2014/main" id="{1E4F53FF-8AEE-D0DC-AE6B-B802A1BE7D5F}"/>
                  </a:ext>
                </a:extLst>
              </p:cNvPr>
              <p:cNvGrpSpPr/>
              <p:nvPr/>
            </p:nvGrpSpPr>
            <p:grpSpPr>
              <a:xfrm>
                <a:off x="8242110" y="3373994"/>
                <a:ext cx="1215450" cy="728003"/>
                <a:chOff x="8242110" y="3373994"/>
                <a:chExt cx="1215450" cy="728003"/>
              </a:xfrm>
            </p:grpSpPr>
            <p:grpSp>
              <p:nvGrpSpPr>
                <p:cNvPr id="19" name="Group 18">
                  <a:extLst>
                    <a:ext uri="{FF2B5EF4-FFF2-40B4-BE49-F238E27FC236}">
                      <a16:creationId xmlns:a16="http://schemas.microsoft.com/office/drawing/2014/main" id="{D02C6160-9736-7480-CB4F-29A7FC261264}"/>
                    </a:ext>
                  </a:extLst>
                </p:cNvPr>
                <p:cNvGrpSpPr/>
                <p:nvPr/>
              </p:nvGrpSpPr>
              <p:grpSpPr>
                <a:xfrm>
                  <a:off x="8242110" y="3373994"/>
                  <a:ext cx="1215450" cy="728003"/>
                  <a:chOff x="8242109" y="3373994"/>
                  <a:chExt cx="638697" cy="728003"/>
                </a:xfrm>
              </p:grpSpPr>
              <p:grpSp>
                <p:nvGrpSpPr>
                  <p:cNvPr id="15" name="Group 14">
                    <a:extLst>
                      <a:ext uri="{FF2B5EF4-FFF2-40B4-BE49-F238E27FC236}">
                        <a16:creationId xmlns:a16="http://schemas.microsoft.com/office/drawing/2014/main" id="{60244F3E-842E-C1A0-B542-D0B173980767}"/>
                      </a:ext>
                    </a:extLst>
                  </p:cNvPr>
                  <p:cNvGrpSpPr/>
                  <p:nvPr/>
                </p:nvGrpSpPr>
                <p:grpSpPr>
                  <a:xfrm>
                    <a:off x="8713270" y="3373994"/>
                    <a:ext cx="167536" cy="728003"/>
                    <a:chOff x="8745698" y="3437552"/>
                    <a:chExt cx="167536" cy="728003"/>
                  </a:xfrm>
                </p:grpSpPr>
                <p:sp>
                  <p:nvSpPr>
                    <p:cNvPr id="6" name="Rectangle 5">
                      <a:extLst>
                        <a:ext uri="{FF2B5EF4-FFF2-40B4-BE49-F238E27FC236}">
                          <a16:creationId xmlns:a16="http://schemas.microsoft.com/office/drawing/2014/main" id="{C8344AA7-0504-520D-F217-9319DE5C0DA1}"/>
                        </a:ext>
                      </a:extLst>
                    </p:cNvPr>
                    <p:cNvSpPr/>
                    <p:nvPr/>
                  </p:nvSpPr>
                  <p:spPr>
                    <a:xfrm>
                      <a:off x="8745698" y="3437552"/>
                      <a:ext cx="159091" cy="1271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800" dirty="0"/>
                    </a:p>
                  </p:txBody>
                </p:sp>
                <p:sp>
                  <p:nvSpPr>
                    <p:cNvPr id="7" name="Rectangle 6">
                      <a:extLst>
                        <a:ext uri="{FF2B5EF4-FFF2-40B4-BE49-F238E27FC236}">
                          <a16:creationId xmlns:a16="http://schemas.microsoft.com/office/drawing/2014/main" id="{91B5F843-DB83-76E3-22C0-82F7CA75DD62}"/>
                        </a:ext>
                      </a:extLst>
                    </p:cNvPr>
                    <p:cNvSpPr/>
                    <p:nvPr/>
                  </p:nvSpPr>
                  <p:spPr>
                    <a:xfrm>
                      <a:off x="8745698" y="3739548"/>
                      <a:ext cx="159091" cy="1271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800" dirty="0"/>
                    </a:p>
                  </p:txBody>
                </p:sp>
                <p:sp>
                  <p:nvSpPr>
                    <p:cNvPr id="8" name="Rectangle 7">
                      <a:extLst>
                        <a:ext uri="{FF2B5EF4-FFF2-40B4-BE49-F238E27FC236}">
                          <a16:creationId xmlns:a16="http://schemas.microsoft.com/office/drawing/2014/main" id="{23DFEE0D-2B33-3B4C-1D35-89FC2E38C130}"/>
                        </a:ext>
                      </a:extLst>
                    </p:cNvPr>
                    <p:cNvSpPr/>
                    <p:nvPr/>
                  </p:nvSpPr>
                  <p:spPr>
                    <a:xfrm>
                      <a:off x="8754143" y="4038434"/>
                      <a:ext cx="159091" cy="1271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800" dirty="0"/>
                    </a:p>
                  </p:txBody>
                </p:sp>
                <p:cxnSp>
                  <p:nvCxnSpPr>
                    <p:cNvPr id="9" name="Straight Arrow Connector 8">
                      <a:extLst>
                        <a:ext uri="{FF2B5EF4-FFF2-40B4-BE49-F238E27FC236}">
                          <a16:creationId xmlns:a16="http://schemas.microsoft.com/office/drawing/2014/main" id="{916A5B8F-5FB7-44A0-6DA7-50CBC79CCA1F}"/>
                        </a:ext>
                      </a:extLst>
                    </p:cNvPr>
                    <p:cNvCxnSpPr>
                      <a:cxnSpLocks/>
                      <a:endCxn id="7" idx="0"/>
                    </p:cNvCxnSpPr>
                    <p:nvPr/>
                  </p:nvCxnSpPr>
                  <p:spPr>
                    <a:xfrm flipH="1">
                      <a:off x="8825244" y="3554716"/>
                      <a:ext cx="5966" cy="1848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12D815C9-D8A2-DB8F-B121-8C734E653134}"/>
                        </a:ext>
                      </a:extLst>
                    </p:cNvPr>
                    <p:cNvCxnSpPr>
                      <a:cxnSpLocks/>
                    </p:cNvCxnSpPr>
                    <p:nvPr/>
                  </p:nvCxnSpPr>
                  <p:spPr>
                    <a:xfrm flipH="1">
                      <a:off x="8827545" y="3866669"/>
                      <a:ext cx="5966" cy="1848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cxnSp>
                <p:nvCxnSpPr>
                  <p:cNvPr id="17" name="Straight Arrow Connector 16">
                    <a:extLst>
                      <a:ext uri="{FF2B5EF4-FFF2-40B4-BE49-F238E27FC236}">
                        <a16:creationId xmlns:a16="http://schemas.microsoft.com/office/drawing/2014/main" id="{C99D91EB-3418-A3AC-6AAC-D82761749F08}"/>
                      </a:ext>
                    </a:extLst>
                  </p:cNvPr>
                  <p:cNvCxnSpPr>
                    <a:cxnSpLocks/>
                    <a:stCxn id="95" idx="3"/>
                    <a:endCxn id="7" idx="1"/>
                  </p:cNvCxnSpPr>
                  <p:nvPr/>
                </p:nvCxnSpPr>
                <p:spPr>
                  <a:xfrm flipV="1">
                    <a:off x="8242112" y="3739551"/>
                    <a:ext cx="471158" cy="614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grpSp>
            <p:sp>
              <p:nvSpPr>
                <p:cNvPr id="21" name="TextBox 20">
                  <a:extLst>
                    <a:ext uri="{FF2B5EF4-FFF2-40B4-BE49-F238E27FC236}">
                      <a16:creationId xmlns:a16="http://schemas.microsoft.com/office/drawing/2014/main" id="{BBFA139A-E8FE-88B5-8FE1-65E4F534010C}"/>
                    </a:ext>
                  </a:extLst>
                </p:cNvPr>
                <p:cNvSpPr txBox="1"/>
                <p:nvPr/>
              </p:nvSpPr>
              <p:spPr>
                <a:xfrm>
                  <a:off x="8478985" y="3503644"/>
                  <a:ext cx="498236" cy="246221"/>
                </a:xfrm>
                <a:prstGeom prst="rect">
                  <a:avLst/>
                </a:prstGeom>
                <a:noFill/>
              </p:spPr>
              <p:txBody>
                <a:bodyPr wrap="square">
                  <a:spAutoFit/>
                </a:bodyPr>
                <a:lstStyle/>
                <a:p>
                  <a:r>
                    <a:rPr lang="en-US" sz="1000" dirty="0"/>
                    <a:t>Spill</a:t>
                  </a:r>
                </a:p>
              </p:txBody>
            </p:sp>
          </p:grpSp>
          <p:sp>
            <p:nvSpPr>
              <p:cNvPr id="27" name="TextBox 26">
                <a:extLst>
                  <a:ext uri="{FF2B5EF4-FFF2-40B4-BE49-F238E27FC236}">
                    <a16:creationId xmlns:a16="http://schemas.microsoft.com/office/drawing/2014/main" id="{86849D55-5FD8-5ADD-4A82-D005F97FCEBC}"/>
                  </a:ext>
                </a:extLst>
              </p:cNvPr>
              <p:cNvSpPr txBox="1"/>
              <p:nvPr/>
            </p:nvSpPr>
            <p:spPr>
              <a:xfrm>
                <a:off x="9523756" y="3616439"/>
                <a:ext cx="498236" cy="246221"/>
              </a:xfrm>
              <a:prstGeom prst="rect">
                <a:avLst/>
              </a:prstGeom>
              <a:noFill/>
            </p:spPr>
            <p:txBody>
              <a:bodyPr wrap="square">
                <a:spAutoFit/>
              </a:bodyPr>
              <a:lstStyle/>
              <a:p>
                <a:r>
                  <a:rPr lang="en-US" sz="1000" dirty="0"/>
                  <a:t>Disks</a:t>
                </a:r>
              </a:p>
            </p:txBody>
          </p:sp>
        </p:grpSp>
        <p:sp>
          <p:nvSpPr>
            <p:cNvPr id="50" name="Right Brace 49">
              <a:extLst>
                <a:ext uri="{FF2B5EF4-FFF2-40B4-BE49-F238E27FC236}">
                  <a16:creationId xmlns:a16="http://schemas.microsoft.com/office/drawing/2014/main" id="{54D48D1C-5B12-50CA-9F68-55F69F58F4D5}"/>
                </a:ext>
              </a:extLst>
            </p:cNvPr>
            <p:cNvSpPr/>
            <p:nvPr/>
          </p:nvSpPr>
          <p:spPr>
            <a:xfrm>
              <a:off x="9503873" y="3491158"/>
              <a:ext cx="76196" cy="46005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2" name="TextBox 51">
            <a:extLst>
              <a:ext uri="{FF2B5EF4-FFF2-40B4-BE49-F238E27FC236}">
                <a16:creationId xmlns:a16="http://schemas.microsoft.com/office/drawing/2014/main" id="{BBA85DE5-71F3-678B-EE09-1C709619C2B2}"/>
              </a:ext>
            </a:extLst>
          </p:cNvPr>
          <p:cNvSpPr txBox="1"/>
          <p:nvPr/>
        </p:nvSpPr>
        <p:spPr>
          <a:xfrm>
            <a:off x="2868536" y="3391998"/>
            <a:ext cx="1811018" cy="400110"/>
          </a:xfrm>
          <a:prstGeom prst="rect">
            <a:avLst/>
          </a:prstGeom>
          <a:noFill/>
        </p:spPr>
        <p:txBody>
          <a:bodyPr wrap="square">
            <a:spAutoFit/>
          </a:bodyPr>
          <a:lstStyle/>
          <a:p>
            <a:r>
              <a:rPr lang="en-SG" sz="1000" dirty="0">
                <a:solidFill>
                  <a:schemeClr val="dk1"/>
                </a:solidFill>
                <a:latin typeface="Calibri"/>
                <a:cs typeface="Calibri"/>
                <a:sym typeface="Calibri"/>
              </a:rPr>
              <a:t>Input Data Partitions stored in different HDFS workers</a:t>
            </a:r>
            <a:endParaRPr lang="en-US" sz="1000" dirty="0"/>
          </a:p>
        </p:txBody>
      </p:sp>
      <p:sp>
        <p:nvSpPr>
          <p:cNvPr id="61" name="TextBox 60">
            <a:extLst>
              <a:ext uri="{FF2B5EF4-FFF2-40B4-BE49-F238E27FC236}">
                <a16:creationId xmlns:a16="http://schemas.microsoft.com/office/drawing/2014/main" id="{B220FF20-8575-D6B1-A97B-B616134CEEA4}"/>
              </a:ext>
            </a:extLst>
          </p:cNvPr>
          <p:cNvSpPr txBox="1"/>
          <p:nvPr/>
        </p:nvSpPr>
        <p:spPr>
          <a:xfrm>
            <a:off x="2842789" y="4189592"/>
            <a:ext cx="1811018" cy="400110"/>
          </a:xfrm>
          <a:prstGeom prst="rect">
            <a:avLst/>
          </a:prstGeom>
          <a:noFill/>
        </p:spPr>
        <p:txBody>
          <a:bodyPr wrap="square">
            <a:spAutoFit/>
          </a:bodyPr>
          <a:lstStyle/>
          <a:p>
            <a:r>
              <a:rPr lang="en-SG" sz="1000" dirty="0">
                <a:solidFill>
                  <a:schemeClr val="dk1"/>
                </a:solidFill>
                <a:latin typeface="Calibri"/>
                <a:cs typeface="Calibri"/>
                <a:sym typeface="Calibri"/>
              </a:rPr>
              <a:t>Read &amp; map the input record by record</a:t>
            </a:r>
            <a:endParaRPr lang="en-US" sz="1000" dirty="0"/>
          </a:p>
        </p:txBody>
      </p:sp>
      <p:sp>
        <p:nvSpPr>
          <p:cNvPr id="62" name="TextBox 61">
            <a:extLst>
              <a:ext uri="{FF2B5EF4-FFF2-40B4-BE49-F238E27FC236}">
                <a16:creationId xmlns:a16="http://schemas.microsoft.com/office/drawing/2014/main" id="{B77910A0-2B1E-7A7E-4BCF-A3BDC1CA9E2D}"/>
              </a:ext>
            </a:extLst>
          </p:cNvPr>
          <p:cNvSpPr txBox="1"/>
          <p:nvPr/>
        </p:nvSpPr>
        <p:spPr>
          <a:xfrm>
            <a:off x="2791985" y="5784780"/>
            <a:ext cx="2119925" cy="1015663"/>
          </a:xfrm>
          <a:prstGeom prst="rect">
            <a:avLst/>
          </a:prstGeom>
          <a:noFill/>
        </p:spPr>
        <p:txBody>
          <a:bodyPr wrap="square">
            <a:spAutoFit/>
          </a:bodyPr>
          <a:lstStyle/>
          <a:p>
            <a:r>
              <a:rPr lang="en-SG" sz="1000" b="1" dirty="0" err="1">
                <a:solidFill>
                  <a:schemeClr val="dk1"/>
                </a:solidFill>
                <a:latin typeface="Calibri"/>
                <a:cs typeface="Calibri"/>
                <a:sym typeface="Calibri"/>
              </a:rPr>
              <a:t>groupByKey</a:t>
            </a:r>
            <a:r>
              <a:rPr lang="en-SG" sz="1000" b="1" dirty="0">
                <a:solidFill>
                  <a:schemeClr val="dk1"/>
                </a:solidFill>
                <a:latin typeface="Calibri"/>
                <a:cs typeface="Calibri"/>
                <a:sym typeface="Calibri"/>
              </a:rPr>
              <a:t>() </a:t>
            </a:r>
            <a:r>
              <a:rPr lang="en-SG" sz="1000" dirty="0">
                <a:solidFill>
                  <a:schemeClr val="dk1"/>
                </a:solidFill>
                <a:latin typeface="Calibri"/>
                <a:cs typeface="Calibri"/>
                <a:sym typeface="Calibri"/>
              </a:rPr>
              <a:t>is also a wide operation, but since distinct() already done the shuffle, so </a:t>
            </a:r>
            <a:r>
              <a:rPr lang="en-SG" sz="1000" dirty="0" err="1">
                <a:solidFill>
                  <a:schemeClr val="dk1"/>
                </a:solidFill>
                <a:latin typeface="Calibri"/>
                <a:cs typeface="Calibri"/>
                <a:sym typeface="Calibri"/>
              </a:rPr>
              <a:t>groupByKey</a:t>
            </a:r>
            <a:r>
              <a:rPr lang="en-SG" sz="1000" dirty="0">
                <a:solidFill>
                  <a:schemeClr val="dk1"/>
                </a:solidFill>
                <a:latin typeface="Calibri"/>
                <a:cs typeface="Calibri"/>
                <a:sym typeface="Calibri"/>
              </a:rPr>
              <a:t>() can be done without shuffle expense as Spark computes &amp; optimizes Lineage Graph first before starting </a:t>
            </a:r>
            <a:endParaRPr lang="en-US" sz="1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1"/>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1"/>
          <p:cNvSpPr txBox="1"/>
          <p:nvPr/>
        </p:nvSpPr>
        <p:spPr>
          <a:xfrm>
            <a:off x="260339" y="58868"/>
            <a:ext cx="565502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SG" sz="4000" b="1" dirty="0">
                <a:solidFill>
                  <a:schemeClr val="lt1"/>
                </a:solidFill>
                <a:latin typeface="Calibri"/>
                <a:ea typeface="Calibri"/>
                <a:cs typeface="Calibri"/>
                <a:sym typeface="Calibri"/>
              </a:rPr>
              <a:t>SPARK </a:t>
            </a:r>
            <a:r>
              <a:rPr lang="en-US" sz="4000" b="1" dirty="0">
                <a:solidFill>
                  <a:schemeClr val="bg1"/>
                </a:solidFill>
                <a:latin typeface="Calibri"/>
                <a:ea typeface="Calibri"/>
                <a:cs typeface="Calibri"/>
                <a:sym typeface="Calibri"/>
              </a:rPr>
              <a:t>Architecture</a:t>
            </a:r>
            <a:endParaRPr sz="4000" b="1" dirty="0">
              <a:solidFill>
                <a:schemeClr val="lt1"/>
              </a:solidFill>
              <a:latin typeface="Calibri"/>
              <a:ea typeface="Calibri"/>
              <a:cs typeface="Calibri"/>
              <a:sym typeface="Calibri"/>
            </a:endParaRPr>
          </a:p>
        </p:txBody>
      </p:sp>
      <p:pic>
        <p:nvPicPr>
          <p:cNvPr id="319" name="Google Shape;319;p11" descr="Dr.Fissseha Berhane"/>
          <p:cNvPicPr preferRelativeResize="0"/>
          <p:nvPr/>
        </p:nvPicPr>
        <p:blipFill rotWithShape="1">
          <a:blip r:embed="rId3">
            <a:alphaModFix/>
          </a:blip>
          <a:srcRect l="19988" r="14923"/>
          <a:stretch/>
        </p:blipFill>
        <p:spPr>
          <a:xfrm>
            <a:off x="10901680" y="6049010"/>
            <a:ext cx="1290320" cy="808990"/>
          </a:xfrm>
          <a:prstGeom prst="rect">
            <a:avLst/>
          </a:prstGeom>
          <a:noFill/>
          <a:ln>
            <a:noFill/>
          </a:ln>
        </p:spPr>
      </p:pic>
      <p:sp>
        <p:nvSpPr>
          <p:cNvPr id="320" name="Google Shape;320;p11"/>
          <p:cNvSpPr txBox="1"/>
          <p:nvPr/>
        </p:nvSpPr>
        <p:spPr>
          <a:xfrm>
            <a:off x="198486" y="1205986"/>
            <a:ext cx="5237114" cy="1754286"/>
          </a:xfrm>
          <a:prstGeom prst="rect">
            <a:avLst/>
          </a:prstGeom>
          <a:noFill/>
          <a:ln>
            <a:noFill/>
          </a:ln>
        </p:spPr>
        <p:txBody>
          <a:bodyPr spcFirstLastPara="1" wrap="square" lIns="91425" tIns="45700" rIns="91425" bIns="45700" anchor="t" anchorCtr="0">
            <a:spAutoFit/>
          </a:bodyPr>
          <a:lstStyle/>
          <a:p>
            <a:pPr marL="171450" marR="0" lvl="0" indent="-171450" algn="just" rtl="0">
              <a:spcBef>
                <a:spcPts val="0"/>
              </a:spcBef>
              <a:spcAft>
                <a:spcPts val="0"/>
              </a:spcAft>
              <a:buClr>
                <a:schemeClr val="dk1"/>
              </a:buClr>
              <a:buSzPts val="1200"/>
              <a:buFont typeface="Arial"/>
              <a:buChar char="•"/>
            </a:pPr>
            <a:r>
              <a:rPr lang="en-SG" sz="1200" b="1" i="0" u="none" strike="noStrike" cap="none" dirty="0">
                <a:solidFill>
                  <a:schemeClr val="dk1"/>
                </a:solidFill>
                <a:latin typeface="Calibri"/>
                <a:ea typeface="Calibri"/>
                <a:cs typeface="Calibri"/>
                <a:sym typeface="Calibri"/>
              </a:rPr>
              <a:t>Driver Program</a:t>
            </a:r>
            <a:r>
              <a:rPr lang="en-SG" sz="1200" b="0" i="0" u="none" strike="noStrike" cap="none" dirty="0">
                <a:solidFill>
                  <a:schemeClr val="dk1"/>
                </a:solidFill>
                <a:latin typeface="Calibri"/>
                <a:ea typeface="Calibri"/>
                <a:cs typeface="Calibri"/>
                <a:sym typeface="Calibri"/>
              </a:rPr>
              <a:t>:</a:t>
            </a:r>
            <a:r>
              <a:rPr lang="en-SG" sz="1200" b="1" i="0" u="none" strike="noStrike" cap="none" dirty="0">
                <a:solidFill>
                  <a:schemeClr val="dk1"/>
                </a:solidFill>
                <a:latin typeface="Calibri"/>
                <a:ea typeface="Calibri"/>
                <a:cs typeface="Calibri"/>
                <a:sym typeface="Calibri"/>
              </a:rPr>
              <a:t> </a:t>
            </a:r>
            <a:r>
              <a:rPr lang="en-SG" sz="1200" i="0" u="none" strike="noStrike" cap="none" dirty="0">
                <a:solidFill>
                  <a:schemeClr val="dk1"/>
                </a:solidFill>
                <a:latin typeface="Calibri"/>
                <a:ea typeface="Calibri"/>
                <a:cs typeface="Calibri"/>
                <a:sym typeface="Calibri"/>
              </a:rPr>
              <a:t>Spark does not replicate the driver machine</a:t>
            </a:r>
            <a:endParaRPr lang="en-SG" sz="1200" b="0" i="0" u="none" strike="noStrike" cap="none" dirty="0">
              <a:solidFill>
                <a:schemeClr val="dk1"/>
              </a:solidFill>
              <a:latin typeface="Calibri"/>
              <a:ea typeface="Calibri"/>
              <a:cs typeface="Calibri"/>
              <a:sym typeface="Calibri"/>
            </a:endParaRPr>
          </a:p>
          <a:p>
            <a:pPr marL="171450" marR="0" lvl="0" indent="-171450" algn="just" rtl="0">
              <a:spcBef>
                <a:spcPts val="0"/>
              </a:spcBef>
              <a:spcAft>
                <a:spcPts val="0"/>
              </a:spcAft>
              <a:buClr>
                <a:schemeClr val="dk1"/>
              </a:buClr>
              <a:buSzPts val="1200"/>
              <a:buFont typeface="Arial"/>
              <a:buChar char="•"/>
            </a:pPr>
            <a:endParaRPr lang="en-SG" sz="1200" b="1" dirty="0">
              <a:solidFill>
                <a:schemeClr val="dk1"/>
              </a:solidFill>
              <a:latin typeface="Calibri"/>
              <a:cs typeface="Calibri"/>
              <a:sym typeface="Calibri"/>
            </a:endParaRPr>
          </a:p>
          <a:p>
            <a:pPr marL="171450" marR="0" lvl="0" indent="-171450" algn="just" rtl="0">
              <a:spcBef>
                <a:spcPts val="0"/>
              </a:spcBef>
              <a:spcAft>
                <a:spcPts val="0"/>
              </a:spcAft>
              <a:buClr>
                <a:schemeClr val="dk1"/>
              </a:buClr>
              <a:buSzPts val="1200"/>
              <a:buFont typeface="Arial"/>
              <a:buChar char="•"/>
            </a:pPr>
            <a:r>
              <a:rPr lang="en-SG" sz="1200" b="1" dirty="0">
                <a:solidFill>
                  <a:schemeClr val="dk1"/>
                </a:solidFill>
                <a:latin typeface="Calibri"/>
                <a:cs typeface="Calibri"/>
                <a:sym typeface="Calibri"/>
              </a:rPr>
              <a:t>Worker</a:t>
            </a:r>
            <a:r>
              <a:rPr lang="en-SG" sz="1200" dirty="0">
                <a:solidFill>
                  <a:schemeClr val="dk1"/>
                </a:solidFill>
                <a:latin typeface="Calibri"/>
                <a:cs typeface="Calibri"/>
                <a:sym typeface="Calibri"/>
              </a:rPr>
              <a:t>: if a worker fails, Spark will need to re-compute the data partition on the failing worker via other workers (as other workers might hold the replica of the partition) &amp; can perform parallel computing for faster processing</a:t>
            </a:r>
          </a:p>
          <a:p>
            <a:pPr marL="171450" marR="0" lvl="0" indent="-171450" algn="just" rtl="0">
              <a:spcBef>
                <a:spcPts val="0"/>
              </a:spcBef>
              <a:spcAft>
                <a:spcPts val="0"/>
              </a:spcAft>
              <a:buClr>
                <a:schemeClr val="dk1"/>
              </a:buClr>
              <a:buSzPts val="1200"/>
              <a:buFont typeface="Arial"/>
              <a:buChar char="•"/>
            </a:pPr>
            <a:r>
              <a:rPr lang="en-SG" sz="1200" dirty="0">
                <a:solidFill>
                  <a:schemeClr val="dk1"/>
                </a:solidFill>
                <a:latin typeface="Calibri"/>
                <a:cs typeface="Calibri"/>
                <a:sym typeface="Calibri"/>
              </a:rPr>
              <a:t>Worker</a:t>
            </a:r>
            <a:r>
              <a:rPr lang="en-SG" sz="1200" b="1" dirty="0">
                <a:solidFill>
                  <a:schemeClr val="dk1"/>
                </a:solidFill>
                <a:latin typeface="Calibri"/>
                <a:cs typeface="Calibri"/>
                <a:sym typeface="Calibri"/>
              </a:rPr>
              <a:t> fails in WIDE dependencies:</a:t>
            </a:r>
            <a:r>
              <a:rPr lang="en-SG" sz="1200" dirty="0">
                <a:solidFill>
                  <a:schemeClr val="dk1"/>
                </a:solidFill>
                <a:latin typeface="Calibri"/>
                <a:cs typeface="Calibri"/>
                <a:sym typeface="Calibri"/>
              </a:rPr>
              <a:t> in this case, when the failing worker re-compute in WIDE transformation, it might requires the inputs from the other alive workers, but the other alive worker already discard the output of previous stage as they finished WIDE transformation ?? WHAT TO DO ??</a:t>
            </a:r>
            <a:endParaRPr b="1" dirty="0"/>
          </a:p>
        </p:txBody>
      </p:sp>
      <p:pic>
        <p:nvPicPr>
          <p:cNvPr id="321" name="Google Shape;321;p11"/>
          <p:cNvPicPr preferRelativeResize="0"/>
          <p:nvPr/>
        </p:nvPicPr>
        <p:blipFill rotWithShape="1">
          <a:blip r:embed="rId4">
            <a:alphaModFix/>
          </a:blip>
          <a:srcRect/>
          <a:stretch/>
        </p:blipFill>
        <p:spPr>
          <a:xfrm>
            <a:off x="7786147" y="951823"/>
            <a:ext cx="4145514" cy="1993927"/>
          </a:xfrm>
          <a:prstGeom prst="rect">
            <a:avLst/>
          </a:prstGeom>
          <a:noFill/>
          <a:ln>
            <a:noFill/>
          </a:ln>
        </p:spPr>
      </p:pic>
      <p:sp>
        <p:nvSpPr>
          <p:cNvPr id="2" name="Rounded Rectangle 1">
            <a:extLst>
              <a:ext uri="{FF2B5EF4-FFF2-40B4-BE49-F238E27FC236}">
                <a16:creationId xmlns:a16="http://schemas.microsoft.com/office/drawing/2014/main" id="{B6439DD2-D788-7048-9D2C-C074722853CC}"/>
              </a:ext>
            </a:extLst>
          </p:cNvPr>
          <p:cNvSpPr/>
          <p:nvPr/>
        </p:nvSpPr>
        <p:spPr>
          <a:xfrm>
            <a:off x="260339" y="951823"/>
            <a:ext cx="1471448" cy="19969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Calibri" panose="020F0502020204030204" pitchFamily="34" charset="0"/>
                <a:cs typeface="Calibri" panose="020F0502020204030204" pitchFamily="34" charset="0"/>
              </a:rPr>
              <a:t>FAULT-TOLERANT</a:t>
            </a:r>
          </a:p>
        </p:txBody>
      </p:sp>
      <p:sp>
        <p:nvSpPr>
          <p:cNvPr id="31" name="TextBox 30">
            <a:extLst>
              <a:ext uri="{FF2B5EF4-FFF2-40B4-BE49-F238E27FC236}">
                <a16:creationId xmlns:a16="http://schemas.microsoft.com/office/drawing/2014/main" id="{06CB2B21-F2A2-0924-C5EF-6FB7CDB5B91B}"/>
              </a:ext>
            </a:extLst>
          </p:cNvPr>
          <p:cNvSpPr txBox="1"/>
          <p:nvPr/>
        </p:nvSpPr>
        <p:spPr>
          <a:xfrm>
            <a:off x="3837888" y="3980875"/>
            <a:ext cx="2268368" cy="1384995"/>
          </a:xfrm>
          <a:prstGeom prst="rect">
            <a:avLst/>
          </a:prstGeom>
          <a:noFill/>
        </p:spPr>
        <p:txBody>
          <a:bodyPr wrap="square">
            <a:spAutoFit/>
          </a:bodyPr>
          <a:lstStyle/>
          <a:p>
            <a:pPr algn="just"/>
            <a:r>
              <a:rPr lang="en-SG" sz="1200" b="1" dirty="0">
                <a:solidFill>
                  <a:srgbClr val="00B050"/>
                </a:solidFill>
                <a:latin typeface="Calibri"/>
                <a:cs typeface="Calibri"/>
                <a:sym typeface="Calibri"/>
              </a:rPr>
              <a:t>Solution</a:t>
            </a:r>
            <a:r>
              <a:rPr lang="en-SG" sz="1200" dirty="0">
                <a:solidFill>
                  <a:schemeClr val="dk1"/>
                </a:solidFill>
                <a:latin typeface="Calibri"/>
                <a:cs typeface="Calibri"/>
                <a:sym typeface="Calibri"/>
              </a:rPr>
              <a:t>: save the intermediate result of proceeding stages into HDFS, so if there is a wide transformation, there is no-need to re-compute for all partitions again.</a:t>
            </a:r>
          </a:p>
          <a:p>
            <a:pPr algn="just"/>
            <a:r>
              <a:rPr lang="en-SG" sz="1200" dirty="0">
                <a:solidFill>
                  <a:schemeClr val="dk1"/>
                </a:solidFill>
                <a:latin typeface="Calibri"/>
                <a:cs typeface="Calibri"/>
                <a:sym typeface="Calibri"/>
              </a:rPr>
              <a:t> </a:t>
            </a:r>
            <a:endParaRPr lang="en-US" sz="1200" dirty="0"/>
          </a:p>
        </p:txBody>
      </p:sp>
      <p:cxnSp>
        <p:nvCxnSpPr>
          <p:cNvPr id="47" name="Straight Arrow Connector 46">
            <a:extLst>
              <a:ext uri="{FF2B5EF4-FFF2-40B4-BE49-F238E27FC236}">
                <a16:creationId xmlns:a16="http://schemas.microsoft.com/office/drawing/2014/main" id="{99286467-8C2E-B650-9F30-B83A474C33DF}"/>
              </a:ext>
            </a:extLst>
          </p:cNvPr>
          <p:cNvCxnSpPr>
            <a:cxnSpLocks/>
          </p:cNvCxnSpPr>
          <p:nvPr/>
        </p:nvCxnSpPr>
        <p:spPr>
          <a:xfrm>
            <a:off x="4407766" y="2934364"/>
            <a:ext cx="0" cy="1042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36B5F5C8-6E84-51D9-C74C-EB7197733372}"/>
              </a:ext>
            </a:extLst>
          </p:cNvPr>
          <p:cNvGrpSpPr/>
          <p:nvPr/>
        </p:nvGrpSpPr>
        <p:grpSpPr>
          <a:xfrm>
            <a:off x="740751" y="2998455"/>
            <a:ext cx="653143" cy="2771667"/>
            <a:chOff x="4928716" y="3448923"/>
            <a:chExt cx="653143" cy="2771667"/>
          </a:xfrm>
        </p:grpSpPr>
        <p:grpSp>
          <p:nvGrpSpPr>
            <p:cNvPr id="13" name="Group 12">
              <a:extLst>
                <a:ext uri="{FF2B5EF4-FFF2-40B4-BE49-F238E27FC236}">
                  <a16:creationId xmlns:a16="http://schemas.microsoft.com/office/drawing/2014/main" id="{4C020EA6-9B63-76B4-354B-DB88AD78ACBB}"/>
                </a:ext>
              </a:extLst>
            </p:cNvPr>
            <p:cNvGrpSpPr/>
            <p:nvPr/>
          </p:nvGrpSpPr>
          <p:grpSpPr>
            <a:xfrm>
              <a:off x="4928716" y="3448923"/>
              <a:ext cx="653143" cy="2771667"/>
              <a:chOff x="4928716" y="3448923"/>
              <a:chExt cx="653143" cy="2771667"/>
            </a:xfrm>
          </p:grpSpPr>
          <p:sp>
            <p:nvSpPr>
              <p:cNvPr id="3" name="Rectangle 2">
                <a:extLst>
                  <a:ext uri="{FF2B5EF4-FFF2-40B4-BE49-F238E27FC236}">
                    <a16:creationId xmlns:a16="http://schemas.microsoft.com/office/drawing/2014/main" id="{470AEC1C-F944-AFDE-084B-7C6A71118327}"/>
                  </a:ext>
                </a:extLst>
              </p:cNvPr>
              <p:cNvSpPr/>
              <p:nvPr/>
            </p:nvSpPr>
            <p:spPr>
              <a:xfrm>
                <a:off x="4928716" y="3448923"/>
                <a:ext cx="653143" cy="2771667"/>
              </a:xfrm>
              <a:prstGeom prst="rect">
                <a:avLst/>
              </a:prstGeom>
              <a:solidFill>
                <a:schemeClr val="accent2">
                  <a:lumMod val="20000"/>
                  <a:lumOff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AE0970FF-87A1-C199-D243-7B6E0E13456A}"/>
                  </a:ext>
                </a:extLst>
              </p:cNvPr>
              <p:cNvSpPr/>
              <p:nvPr/>
            </p:nvSpPr>
            <p:spPr>
              <a:xfrm>
                <a:off x="5004079" y="3597310"/>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3A56B0B-D1EB-BE53-FBD5-86459FC6A111}"/>
                  </a:ext>
                </a:extLst>
              </p:cNvPr>
              <p:cNvSpPr/>
              <p:nvPr/>
            </p:nvSpPr>
            <p:spPr>
              <a:xfrm>
                <a:off x="5004078" y="4182899"/>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9BE61055-1E50-50F5-1F7C-91D6B08DB0F1}"/>
                  </a:ext>
                </a:extLst>
              </p:cNvPr>
              <p:cNvCxnSpPr>
                <a:endCxn id="5" idx="0"/>
              </p:cNvCxnSpPr>
              <p:nvPr/>
            </p:nvCxnSpPr>
            <p:spPr>
              <a:xfrm flipH="1">
                <a:off x="5255287" y="3898775"/>
                <a:ext cx="4182" cy="2841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 name="Straight Arrow Connector 6">
                <a:extLst>
                  <a:ext uri="{FF2B5EF4-FFF2-40B4-BE49-F238E27FC236}">
                    <a16:creationId xmlns:a16="http://schemas.microsoft.com/office/drawing/2014/main" id="{D3A94D4B-F1F4-956B-D58F-BE2D0C938E53}"/>
                  </a:ext>
                </a:extLst>
              </p:cNvPr>
              <p:cNvCxnSpPr>
                <a:cxnSpLocks/>
                <a:stCxn id="9" idx="2"/>
                <a:endCxn id="10" idx="0"/>
              </p:cNvCxnSpPr>
              <p:nvPr/>
            </p:nvCxnSpPr>
            <p:spPr>
              <a:xfrm>
                <a:off x="5255287" y="5654992"/>
                <a:ext cx="0" cy="1603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 name="Straight Arrow Connector 7">
                <a:extLst>
                  <a:ext uri="{FF2B5EF4-FFF2-40B4-BE49-F238E27FC236}">
                    <a16:creationId xmlns:a16="http://schemas.microsoft.com/office/drawing/2014/main" id="{9C15C59D-C983-1C50-5EB7-15D2CE2225D3}"/>
                  </a:ext>
                </a:extLst>
              </p:cNvPr>
              <p:cNvCxnSpPr>
                <a:cxnSpLocks/>
                <a:endCxn id="9" idx="0"/>
              </p:cNvCxnSpPr>
              <p:nvPr/>
            </p:nvCxnSpPr>
            <p:spPr>
              <a:xfrm>
                <a:off x="5255287" y="4808449"/>
                <a:ext cx="0"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sp>
            <p:nvSpPr>
              <p:cNvPr id="9" name="Rectangle 8">
                <a:extLst>
                  <a:ext uri="{FF2B5EF4-FFF2-40B4-BE49-F238E27FC236}">
                    <a16:creationId xmlns:a16="http://schemas.microsoft.com/office/drawing/2014/main" id="{7BE5AB4A-DCAA-EBC7-A885-3FE9FA61FC7F}"/>
                  </a:ext>
                </a:extLst>
              </p:cNvPr>
              <p:cNvSpPr/>
              <p:nvPr/>
            </p:nvSpPr>
            <p:spPr>
              <a:xfrm>
                <a:off x="5004078" y="5385553"/>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9578C0-5546-76AC-FEE0-AFE733388AB6}"/>
                  </a:ext>
                </a:extLst>
              </p:cNvPr>
              <p:cNvSpPr/>
              <p:nvPr/>
            </p:nvSpPr>
            <p:spPr>
              <a:xfrm>
                <a:off x="5004078" y="5815390"/>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BAD9DEED-1E90-4D83-C996-79C8C92ED14F}"/>
                </a:ext>
              </a:extLst>
            </p:cNvPr>
            <p:cNvSpPr/>
            <p:nvPr/>
          </p:nvSpPr>
          <p:spPr>
            <a:xfrm>
              <a:off x="5004078" y="4511676"/>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C3D61B0C-1C99-FD5D-D039-D6D501C4E246}"/>
                </a:ext>
              </a:extLst>
            </p:cNvPr>
            <p:cNvCxnSpPr>
              <a:cxnSpLocks/>
              <a:endCxn id="14" idx="0"/>
            </p:cNvCxnSpPr>
            <p:nvPr/>
          </p:nvCxnSpPr>
          <p:spPr>
            <a:xfrm>
              <a:off x="5255287" y="4343297"/>
              <a:ext cx="0" cy="1683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22" name="Group 21">
            <a:extLst>
              <a:ext uri="{FF2B5EF4-FFF2-40B4-BE49-F238E27FC236}">
                <a16:creationId xmlns:a16="http://schemas.microsoft.com/office/drawing/2014/main" id="{8C0288F0-46FE-1E4A-2021-D3E926F299DF}"/>
              </a:ext>
            </a:extLst>
          </p:cNvPr>
          <p:cNvGrpSpPr/>
          <p:nvPr/>
        </p:nvGrpSpPr>
        <p:grpSpPr>
          <a:xfrm>
            <a:off x="1648179" y="3014738"/>
            <a:ext cx="653143" cy="2771667"/>
            <a:chOff x="4928716" y="3448923"/>
            <a:chExt cx="653143" cy="2771667"/>
          </a:xfrm>
        </p:grpSpPr>
        <p:grpSp>
          <p:nvGrpSpPr>
            <p:cNvPr id="23" name="Group 22">
              <a:extLst>
                <a:ext uri="{FF2B5EF4-FFF2-40B4-BE49-F238E27FC236}">
                  <a16:creationId xmlns:a16="http://schemas.microsoft.com/office/drawing/2014/main" id="{51345474-F122-B26F-8C28-38FF40C3CAE5}"/>
                </a:ext>
              </a:extLst>
            </p:cNvPr>
            <p:cNvGrpSpPr/>
            <p:nvPr/>
          </p:nvGrpSpPr>
          <p:grpSpPr>
            <a:xfrm>
              <a:off x="4928716" y="3448923"/>
              <a:ext cx="653143" cy="2771667"/>
              <a:chOff x="4928716" y="3448923"/>
              <a:chExt cx="653143" cy="2771667"/>
            </a:xfrm>
          </p:grpSpPr>
          <p:sp>
            <p:nvSpPr>
              <p:cNvPr id="26" name="Rectangle 25">
                <a:extLst>
                  <a:ext uri="{FF2B5EF4-FFF2-40B4-BE49-F238E27FC236}">
                    <a16:creationId xmlns:a16="http://schemas.microsoft.com/office/drawing/2014/main" id="{A93A0832-39E6-6AFE-183B-05C724CDEB09}"/>
                  </a:ext>
                </a:extLst>
              </p:cNvPr>
              <p:cNvSpPr/>
              <p:nvPr/>
            </p:nvSpPr>
            <p:spPr>
              <a:xfrm>
                <a:off x="4928716" y="3448923"/>
                <a:ext cx="653143" cy="2771667"/>
              </a:xfrm>
              <a:prstGeom prst="rect">
                <a:avLst/>
              </a:prstGeom>
              <a:solidFill>
                <a:schemeClr val="accent2">
                  <a:lumMod val="20000"/>
                  <a:lumOff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D75C4DF-7F08-C8D6-E15F-95583D0159CA}"/>
                  </a:ext>
                </a:extLst>
              </p:cNvPr>
              <p:cNvSpPr/>
              <p:nvPr/>
            </p:nvSpPr>
            <p:spPr>
              <a:xfrm>
                <a:off x="5004079" y="3597310"/>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C7828F3-D127-6B03-9010-FF8B6357ECA3}"/>
                  </a:ext>
                </a:extLst>
              </p:cNvPr>
              <p:cNvSpPr/>
              <p:nvPr/>
            </p:nvSpPr>
            <p:spPr>
              <a:xfrm>
                <a:off x="5004078" y="4182899"/>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486BE0FC-318D-458E-F3B5-53CCE325B4A1}"/>
                  </a:ext>
                </a:extLst>
              </p:cNvPr>
              <p:cNvCxnSpPr>
                <a:endCxn id="28" idx="0"/>
              </p:cNvCxnSpPr>
              <p:nvPr/>
            </p:nvCxnSpPr>
            <p:spPr>
              <a:xfrm flipH="1">
                <a:off x="5255287" y="3898775"/>
                <a:ext cx="4182" cy="2841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8BCF1553-5FC0-E5A4-D8B7-10AFFF99CD7D}"/>
                  </a:ext>
                </a:extLst>
              </p:cNvPr>
              <p:cNvCxnSpPr>
                <a:cxnSpLocks/>
                <a:stCxn id="34" idx="2"/>
                <a:endCxn id="35" idx="0"/>
              </p:cNvCxnSpPr>
              <p:nvPr/>
            </p:nvCxnSpPr>
            <p:spPr>
              <a:xfrm>
                <a:off x="5255287" y="5654992"/>
                <a:ext cx="0" cy="1603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0C6A8435-EE5E-BD2D-4760-9F4A320E4A35}"/>
                  </a:ext>
                </a:extLst>
              </p:cNvPr>
              <p:cNvCxnSpPr>
                <a:cxnSpLocks/>
                <a:endCxn id="34" idx="0"/>
              </p:cNvCxnSpPr>
              <p:nvPr/>
            </p:nvCxnSpPr>
            <p:spPr>
              <a:xfrm>
                <a:off x="5255287" y="4808449"/>
                <a:ext cx="0"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sp>
            <p:nvSpPr>
              <p:cNvPr id="34" name="Rectangle 33">
                <a:extLst>
                  <a:ext uri="{FF2B5EF4-FFF2-40B4-BE49-F238E27FC236}">
                    <a16:creationId xmlns:a16="http://schemas.microsoft.com/office/drawing/2014/main" id="{CA95E671-A9B1-24A6-081F-07CB331902B5}"/>
                  </a:ext>
                </a:extLst>
              </p:cNvPr>
              <p:cNvSpPr/>
              <p:nvPr/>
            </p:nvSpPr>
            <p:spPr>
              <a:xfrm>
                <a:off x="5004078" y="5385553"/>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D269CCF7-77DC-6BC3-8379-5CCB0330579C}"/>
                  </a:ext>
                </a:extLst>
              </p:cNvPr>
              <p:cNvSpPr/>
              <p:nvPr/>
            </p:nvSpPr>
            <p:spPr>
              <a:xfrm>
                <a:off x="5004078" y="5815390"/>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23E0B0BE-3D2D-5950-8B4B-6547A6E0ECE8}"/>
                </a:ext>
              </a:extLst>
            </p:cNvPr>
            <p:cNvSpPr/>
            <p:nvPr/>
          </p:nvSpPr>
          <p:spPr>
            <a:xfrm>
              <a:off x="5004078" y="4511676"/>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7113A93F-D07F-2A51-3309-3B8C08459FE8}"/>
                </a:ext>
              </a:extLst>
            </p:cNvPr>
            <p:cNvCxnSpPr>
              <a:cxnSpLocks/>
              <a:endCxn id="24" idx="0"/>
            </p:cNvCxnSpPr>
            <p:nvPr/>
          </p:nvCxnSpPr>
          <p:spPr>
            <a:xfrm>
              <a:off x="5255287" y="4343297"/>
              <a:ext cx="0" cy="1683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17" name="Group 16">
            <a:extLst>
              <a:ext uri="{FF2B5EF4-FFF2-40B4-BE49-F238E27FC236}">
                <a16:creationId xmlns:a16="http://schemas.microsoft.com/office/drawing/2014/main" id="{7C67CAC7-AF84-6352-665F-F6ECCC1CAFD8}"/>
              </a:ext>
            </a:extLst>
          </p:cNvPr>
          <p:cNvGrpSpPr/>
          <p:nvPr/>
        </p:nvGrpSpPr>
        <p:grpSpPr>
          <a:xfrm>
            <a:off x="2494566" y="3025295"/>
            <a:ext cx="653143" cy="2771667"/>
            <a:chOff x="4928716" y="3448923"/>
            <a:chExt cx="653143" cy="2771667"/>
          </a:xfrm>
        </p:grpSpPr>
        <p:grpSp>
          <p:nvGrpSpPr>
            <p:cNvPr id="19" name="Group 18">
              <a:extLst>
                <a:ext uri="{FF2B5EF4-FFF2-40B4-BE49-F238E27FC236}">
                  <a16:creationId xmlns:a16="http://schemas.microsoft.com/office/drawing/2014/main" id="{9CB4F472-C431-9CF9-4914-A63427AE7F80}"/>
                </a:ext>
              </a:extLst>
            </p:cNvPr>
            <p:cNvGrpSpPr/>
            <p:nvPr/>
          </p:nvGrpSpPr>
          <p:grpSpPr>
            <a:xfrm>
              <a:off x="4928716" y="3448923"/>
              <a:ext cx="653143" cy="2771667"/>
              <a:chOff x="4928716" y="3448923"/>
              <a:chExt cx="653143" cy="2771667"/>
            </a:xfrm>
          </p:grpSpPr>
          <p:sp>
            <p:nvSpPr>
              <p:cNvPr id="51" name="Rectangle 50">
                <a:extLst>
                  <a:ext uri="{FF2B5EF4-FFF2-40B4-BE49-F238E27FC236}">
                    <a16:creationId xmlns:a16="http://schemas.microsoft.com/office/drawing/2014/main" id="{0D2BE98D-A408-216C-C190-2050EDF734E2}"/>
                  </a:ext>
                </a:extLst>
              </p:cNvPr>
              <p:cNvSpPr/>
              <p:nvPr/>
            </p:nvSpPr>
            <p:spPr>
              <a:xfrm>
                <a:off x="4928716" y="3448923"/>
                <a:ext cx="653143" cy="2771667"/>
              </a:xfrm>
              <a:prstGeom prst="rect">
                <a:avLst/>
              </a:prstGeom>
              <a:solidFill>
                <a:schemeClr val="accent2">
                  <a:lumMod val="20000"/>
                  <a:lumOff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D897CCB8-5A5E-079A-5C44-E81359BAEE7F}"/>
                  </a:ext>
                </a:extLst>
              </p:cNvPr>
              <p:cNvSpPr/>
              <p:nvPr/>
            </p:nvSpPr>
            <p:spPr>
              <a:xfrm>
                <a:off x="5004079" y="3597310"/>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4DA3F08E-F0A0-D65A-5C69-F4E0E71367D0}"/>
                  </a:ext>
                </a:extLst>
              </p:cNvPr>
              <p:cNvSpPr/>
              <p:nvPr/>
            </p:nvSpPr>
            <p:spPr>
              <a:xfrm>
                <a:off x="5004078" y="4182899"/>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Arrow Connector 53">
                <a:extLst>
                  <a:ext uri="{FF2B5EF4-FFF2-40B4-BE49-F238E27FC236}">
                    <a16:creationId xmlns:a16="http://schemas.microsoft.com/office/drawing/2014/main" id="{2F1AAED4-F114-E2E4-D8C5-6CE372A3B7F9}"/>
                  </a:ext>
                </a:extLst>
              </p:cNvPr>
              <p:cNvCxnSpPr>
                <a:endCxn id="53" idx="0"/>
              </p:cNvCxnSpPr>
              <p:nvPr/>
            </p:nvCxnSpPr>
            <p:spPr>
              <a:xfrm flipH="1">
                <a:off x="5255287" y="3898775"/>
                <a:ext cx="4182" cy="2841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6" name="Straight Arrow Connector 55">
                <a:extLst>
                  <a:ext uri="{FF2B5EF4-FFF2-40B4-BE49-F238E27FC236}">
                    <a16:creationId xmlns:a16="http://schemas.microsoft.com/office/drawing/2014/main" id="{26EF9D82-6DBF-28B4-5A95-90A1E9A59547}"/>
                  </a:ext>
                </a:extLst>
              </p:cNvPr>
              <p:cNvCxnSpPr>
                <a:cxnSpLocks/>
                <a:stCxn id="58" idx="2"/>
                <a:endCxn id="59" idx="0"/>
              </p:cNvCxnSpPr>
              <p:nvPr/>
            </p:nvCxnSpPr>
            <p:spPr>
              <a:xfrm>
                <a:off x="5255287" y="5654992"/>
                <a:ext cx="0" cy="1603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D4715E4F-D960-5C28-0219-A3D909A8872C}"/>
                  </a:ext>
                </a:extLst>
              </p:cNvPr>
              <p:cNvCxnSpPr>
                <a:cxnSpLocks/>
                <a:endCxn id="58" idx="0"/>
              </p:cNvCxnSpPr>
              <p:nvPr/>
            </p:nvCxnSpPr>
            <p:spPr>
              <a:xfrm>
                <a:off x="5255287" y="4808449"/>
                <a:ext cx="0"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sp>
            <p:nvSpPr>
              <p:cNvPr id="58" name="Rectangle 57">
                <a:extLst>
                  <a:ext uri="{FF2B5EF4-FFF2-40B4-BE49-F238E27FC236}">
                    <a16:creationId xmlns:a16="http://schemas.microsoft.com/office/drawing/2014/main" id="{0D2286E9-81F2-E060-E7C4-574C91753541}"/>
                  </a:ext>
                </a:extLst>
              </p:cNvPr>
              <p:cNvSpPr/>
              <p:nvPr/>
            </p:nvSpPr>
            <p:spPr>
              <a:xfrm>
                <a:off x="5004078" y="5385553"/>
                <a:ext cx="502418" cy="2694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95C00B66-5C52-7C06-8863-98152DD42DB9}"/>
                  </a:ext>
                </a:extLst>
              </p:cNvPr>
              <p:cNvSpPr/>
              <p:nvPr/>
            </p:nvSpPr>
            <p:spPr>
              <a:xfrm>
                <a:off x="5004078" y="5815390"/>
                <a:ext cx="502418" cy="145237"/>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Rectangle 19">
              <a:extLst>
                <a:ext uri="{FF2B5EF4-FFF2-40B4-BE49-F238E27FC236}">
                  <a16:creationId xmlns:a16="http://schemas.microsoft.com/office/drawing/2014/main" id="{C13E7030-5B9A-8175-7C08-30075B2014EB}"/>
                </a:ext>
              </a:extLst>
            </p:cNvPr>
            <p:cNvSpPr/>
            <p:nvPr/>
          </p:nvSpPr>
          <p:spPr>
            <a:xfrm>
              <a:off x="5004078" y="4511676"/>
              <a:ext cx="502418" cy="296773"/>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Arrow Connector 49">
              <a:extLst>
                <a:ext uri="{FF2B5EF4-FFF2-40B4-BE49-F238E27FC236}">
                  <a16:creationId xmlns:a16="http://schemas.microsoft.com/office/drawing/2014/main" id="{E48926DF-AB7F-9EC9-DE32-A48C69B7FB54}"/>
                </a:ext>
              </a:extLst>
            </p:cNvPr>
            <p:cNvCxnSpPr>
              <a:cxnSpLocks/>
              <a:endCxn id="20" idx="0"/>
            </p:cNvCxnSpPr>
            <p:nvPr/>
          </p:nvCxnSpPr>
          <p:spPr>
            <a:xfrm>
              <a:off x="5255287" y="4343297"/>
              <a:ext cx="0" cy="1683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7FD6D3F2-6C2C-32CF-CEBA-A00537CED216}"/>
              </a:ext>
            </a:extLst>
          </p:cNvPr>
          <p:cNvGrpSpPr/>
          <p:nvPr/>
        </p:nvGrpSpPr>
        <p:grpSpPr>
          <a:xfrm>
            <a:off x="573980" y="3958974"/>
            <a:ext cx="3236128" cy="534262"/>
            <a:chOff x="643339" y="4210511"/>
            <a:chExt cx="3236128" cy="534262"/>
          </a:xfrm>
        </p:grpSpPr>
        <p:sp>
          <p:nvSpPr>
            <p:cNvPr id="16" name="Rectangle 15">
              <a:extLst>
                <a:ext uri="{FF2B5EF4-FFF2-40B4-BE49-F238E27FC236}">
                  <a16:creationId xmlns:a16="http://schemas.microsoft.com/office/drawing/2014/main" id="{E9EA4492-7EC3-15F4-9D8D-CEA6F61122AF}"/>
                </a:ext>
              </a:extLst>
            </p:cNvPr>
            <p:cNvSpPr/>
            <p:nvPr/>
          </p:nvSpPr>
          <p:spPr>
            <a:xfrm>
              <a:off x="643339" y="4210511"/>
              <a:ext cx="2817028" cy="534262"/>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a:extLst>
                <a:ext uri="{FF2B5EF4-FFF2-40B4-BE49-F238E27FC236}">
                  <a16:creationId xmlns:a16="http://schemas.microsoft.com/office/drawing/2014/main" id="{6F6EBFB9-E9BA-1DAF-863C-AD5AA2069A06}"/>
                </a:ext>
              </a:extLst>
            </p:cNvPr>
            <p:cNvCxnSpPr>
              <a:cxnSpLocks/>
            </p:cNvCxnSpPr>
            <p:nvPr/>
          </p:nvCxnSpPr>
          <p:spPr>
            <a:xfrm>
              <a:off x="3460367" y="4447074"/>
              <a:ext cx="4191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60" name="Straight Arrow Connector 59">
            <a:extLst>
              <a:ext uri="{FF2B5EF4-FFF2-40B4-BE49-F238E27FC236}">
                <a16:creationId xmlns:a16="http://schemas.microsoft.com/office/drawing/2014/main" id="{748A49F4-A532-625F-B9B1-5DEDA8286397}"/>
              </a:ext>
            </a:extLst>
          </p:cNvPr>
          <p:cNvCxnSpPr>
            <a:cxnSpLocks/>
          </p:cNvCxnSpPr>
          <p:nvPr/>
        </p:nvCxnSpPr>
        <p:spPr>
          <a:xfrm flipH="1">
            <a:off x="1074653" y="4393027"/>
            <a:ext cx="907841" cy="531007"/>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61" name="Straight Arrow Connector 60">
            <a:extLst>
              <a:ext uri="{FF2B5EF4-FFF2-40B4-BE49-F238E27FC236}">
                <a16:creationId xmlns:a16="http://schemas.microsoft.com/office/drawing/2014/main" id="{9C35833F-11C8-5409-06B4-FA037DFB18BA}"/>
              </a:ext>
            </a:extLst>
          </p:cNvPr>
          <p:cNvCxnSpPr>
            <a:cxnSpLocks/>
            <a:stCxn id="20" idx="2"/>
          </p:cNvCxnSpPr>
          <p:nvPr/>
        </p:nvCxnSpPr>
        <p:spPr>
          <a:xfrm flipH="1">
            <a:off x="1974372" y="4384821"/>
            <a:ext cx="846765" cy="563717"/>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257" name="Straight Arrow Connector 256">
            <a:extLst>
              <a:ext uri="{FF2B5EF4-FFF2-40B4-BE49-F238E27FC236}">
                <a16:creationId xmlns:a16="http://schemas.microsoft.com/office/drawing/2014/main" id="{38E2CAEE-A57C-BA0D-8391-AD2C9878221E}"/>
              </a:ext>
            </a:extLst>
          </p:cNvPr>
          <p:cNvCxnSpPr>
            <a:cxnSpLocks/>
            <a:endCxn id="58" idx="0"/>
          </p:cNvCxnSpPr>
          <p:nvPr/>
        </p:nvCxnSpPr>
        <p:spPr>
          <a:xfrm>
            <a:off x="1991410" y="4394712"/>
            <a:ext cx="829727" cy="567213"/>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260" name="Straight Arrow Connector 259">
            <a:extLst>
              <a:ext uri="{FF2B5EF4-FFF2-40B4-BE49-F238E27FC236}">
                <a16:creationId xmlns:a16="http://schemas.microsoft.com/office/drawing/2014/main" id="{2339C4CF-D371-C527-3CB2-6E08B1A3C7F7}"/>
              </a:ext>
            </a:extLst>
          </p:cNvPr>
          <p:cNvCxnSpPr>
            <a:cxnSpLocks/>
            <a:stCxn id="14" idx="2"/>
          </p:cNvCxnSpPr>
          <p:nvPr/>
        </p:nvCxnSpPr>
        <p:spPr>
          <a:xfrm>
            <a:off x="1067322" y="4357981"/>
            <a:ext cx="1715765" cy="577104"/>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263" name="Straight Arrow Connector 262">
            <a:extLst>
              <a:ext uri="{FF2B5EF4-FFF2-40B4-BE49-F238E27FC236}">
                <a16:creationId xmlns:a16="http://schemas.microsoft.com/office/drawing/2014/main" id="{B5BD2B52-EB08-7F91-315D-1256F4B74042}"/>
              </a:ext>
            </a:extLst>
          </p:cNvPr>
          <p:cNvCxnSpPr>
            <a:cxnSpLocks/>
            <a:stCxn id="14" idx="2"/>
            <a:endCxn id="34" idx="0"/>
          </p:cNvCxnSpPr>
          <p:nvPr/>
        </p:nvCxnSpPr>
        <p:spPr>
          <a:xfrm>
            <a:off x="1067322" y="4357981"/>
            <a:ext cx="907428" cy="593387"/>
          </a:xfrm>
          <a:prstGeom prst="straightConnector1">
            <a:avLst/>
          </a:prstGeom>
          <a:ln>
            <a:solidFill>
              <a:schemeClr val="bg1">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268" name="Straight Connector 267">
            <a:extLst>
              <a:ext uri="{FF2B5EF4-FFF2-40B4-BE49-F238E27FC236}">
                <a16:creationId xmlns:a16="http://schemas.microsoft.com/office/drawing/2014/main" id="{52D487E1-5787-777C-804F-BBCD278CC3B6}"/>
              </a:ext>
            </a:extLst>
          </p:cNvPr>
          <p:cNvCxnSpPr>
            <a:stCxn id="26" idx="0"/>
          </p:cNvCxnSpPr>
          <p:nvPr/>
        </p:nvCxnSpPr>
        <p:spPr>
          <a:xfrm flipH="1">
            <a:off x="1974372" y="3014738"/>
            <a:ext cx="379" cy="2782224"/>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
        <p:nvSpPr>
          <p:cNvPr id="269" name="Rectangle 268">
            <a:extLst>
              <a:ext uri="{FF2B5EF4-FFF2-40B4-BE49-F238E27FC236}">
                <a16:creationId xmlns:a16="http://schemas.microsoft.com/office/drawing/2014/main" id="{A7E9D135-CAC4-1D11-0DCE-69DB208DC2BA}"/>
              </a:ext>
            </a:extLst>
          </p:cNvPr>
          <p:cNvSpPr/>
          <p:nvPr/>
        </p:nvSpPr>
        <p:spPr>
          <a:xfrm>
            <a:off x="714315" y="3025296"/>
            <a:ext cx="686836" cy="8838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Rectangle 269">
            <a:extLst>
              <a:ext uri="{FF2B5EF4-FFF2-40B4-BE49-F238E27FC236}">
                <a16:creationId xmlns:a16="http://schemas.microsoft.com/office/drawing/2014/main" id="{E1DB4DAD-3E71-7D00-F2F3-8EA5CC410C3C}"/>
              </a:ext>
            </a:extLst>
          </p:cNvPr>
          <p:cNvSpPr/>
          <p:nvPr/>
        </p:nvSpPr>
        <p:spPr>
          <a:xfrm>
            <a:off x="1625922" y="3034917"/>
            <a:ext cx="686836" cy="8838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Rectangle 270">
            <a:extLst>
              <a:ext uri="{FF2B5EF4-FFF2-40B4-BE49-F238E27FC236}">
                <a16:creationId xmlns:a16="http://schemas.microsoft.com/office/drawing/2014/main" id="{85EBAB0C-F3C0-362C-09D8-408829BD93B6}"/>
              </a:ext>
            </a:extLst>
          </p:cNvPr>
          <p:cNvSpPr/>
          <p:nvPr/>
        </p:nvSpPr>
        <p:spPr>
          <a:xfrm>
            <a:off x="2492074" y="3021477"/>
            <a:ext cx="686836" cy="8838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8629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1"/>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1"/>
          <p:cNvSpPr txBox="1"/>
          <p:nvPr/>
        </p:nvSpPr>
        <p:spPr>
          <a:xfrm>
            <a:off x="260339" y="58868"/>
            <a:ext cx="565502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SG" sz="4000" b="1" dirty="0">
                <a:solidFill>
                  <a:schemeClr val="lt1"/>
                </a:solidFill>
                <a:latin typeface="Calibri"/>
                <a:ea typeface="Calibri"/>
                <a:cs typeface="Calibri"/>
                <a:sym typeface="Calibri"/>
              </a:rPr>
              <a:t>SPARK </a:t>
            </a:r>
            <a:r>
              <a:rPr lang="en-US" sz="4000" b="1" dirty="0">
                <a:solidFill>
                  <a:schemeClr val="bg1"/>
                </a:solidFill>
                <a:latin typeface="Calibri"/>
                <a:ea typeface="Calibri"/>
                <a:cs typeface="Calibri"/>
                <a:sym typeface="Calibri"/>
              </a:rPr>
              <a:t>Example</a:t>
            </a:r>
            <a:endParaRPr sz="4000" b="1" dirty="0">
              <a:solidFill>
                <a:schemeClr val="lt1"/>
              </a:solidFill>
              <a:latin typeface="Calibri"/>
              <a:ea typeface="Calibri"/>
              <a:cs typeface="Calibri"/>
              <a:sym typeface="Calibri"/>
            </a:endParaRPr>
          </a:p>
        </p:txBody>
      </p:sp>
      <p:pic>
        <p:nvPicPr>
          <p:cNvPr id="319" name="Google Shape;319;p11" descr="Dr.Fissseha Berhane"/>
          <p:cNvPicPr preferRelativeResize="0"/>
          <p:nvPr/>
        </p:nvPicPr>
        <p:blipFill rotWithShape="1">
          <a:blip r:embed="rId3">
            <a:alphaModFix/>
          </a:blip>
          <a:srcRect l="19988" r="14923"/>
          <a:stretch/>
        </p:blipFill>
        <p:spPr>
          <a:xfrm>
            <a:off x="10901680" y="6049010"/>
            <a:ext cx="1290320" cy="808990"/>
          </a:xfrm>
          <a:prstGeom prst="rect">
            <a:avLst/>
          </a:prstGeom>
          <a:noFill/>
          <a:ln>
            <a:noFill/>
          </a:ln>
        </p:spPr>
      </p:pic>
      <p:pic>
        <p:nvPicPr>
          <p:cNvPr id="11" name="Picture 10">
            <a:extLst>
              <a:ext uri="{FF2B5EF4-FFF2-40B4-BE49-F238E27FC236}">
                <a16:creationId xmlns:a16="http://schemas.microsoft.com/office/drawing/2014/main" id="{77183068-2ED7-23B6-DBA4-405848C49FAB}"/>
              </a:ext>
            </a:extLst>
          </p:cNvPr>
          <p:cNvPicPr>
            <a:picLocks noChangeAspect="1"/>
          </p:cNvPicPr>
          <p:nvPr/>
        </p:nvPicPr>
        <p:blipFill rotWithShape="1">
          <a:blip r:embed="rId4"/>
          <a:srcRect r="18529" b="-5608"/>
          <a:stretch/>
        </p:blipFill>
        <p:spPr>
          <a:xfrm>
            <a:off x="260338" y="959018"/>
            <a:ext cx="5374917" cy="285166"/>
          </a:xfrm>
          <a:prstGeom prst="rect">
            <a:avLst/>
          </a:prstGeom>
        </p:spPr>
      </p:pic>
      <p:sp>
        <p:nvSpPr>
          <p:cNvPr id="16" name="TextBox 15">
            <a:extLst>
              <a:ext uri="{FF2B5EF4-FFF2-40B4-BE49-F238E27FC236}">
                <a16:creationId xmlns:a16="http://schemas.microsoft.com/office/drawing/2014/main" id="{D2D0CEA4-0704-CD94-197A-9180375DD5F9}"/>
              </a:ext>
            </a:extLst>
          </p:cNvPr>
          <p:cNvSpPr txBox="1"/>
          <p:nvPr/>
        </p:nvSpPr>
        <p:spPr>
          <a:xfrm>
            <a:off x="260338" y="1283945"/>
            <a:ext cx="5374917" cy="646331"/>
          </a:xfrm>
          <a:prstGeom prst="rect">
            <a:avLst/>
          </a:prstGeom>
          <a:noFill/>
        </p:spPr>
        <p:txBody>
          <a:bodyPr wrap="square">
            <a:spAutoFit/>
          </a:bodyPr>
          <a:lstStyle/>
          <a:p>
            <a:pPr marL="171450" indent="-171450">
              <a:buFont typeface="Arial" panose="020B0604020202020204" pitchFamily="34" charset="0"/>
              <a:buChar char="•"/>
            </a:pPr>
            <a:r>
              <a:rPr lang="en-US" sz="1200" dirty="0"/>
              <a:t>This code is not reading the file. Instead, it build a </a:t>
            </a:r>
            <a:r>
              <a:rPr lang="en-US" sz="1200" b="1" dirty="0">
                <a:solidFill>
                  <a:srgbClr val="00B0F0"/>
                </a:solidFill>
              </a:rPr>
              <a:t>lineage graph</a:t>
            </a:r>
            <a:r>
              <a:rPr lang="en-US" sz="1200" dirty="0"/>
              <a:t> (computation recipe)</a:t>
            </a:r>
          </a:p>
          <a:p>
            <a:pPr marL="171450" indent="-171450">
              <a:buFont typeface="Arial" panose="020B0604020202020204" pitchFamily="34" charset="0"/>
              <a:buChar char="•"/>
            </a:pPr>
            <a:r>
              <a:rPr lang="en-US" sz="1200" dirty="0"/>
              <a:t>Computation only happens when we start actions like collect()</a:t>
            </a:r>
          </a:p>
        </p:txBody>
      </p:sp>
      <p:pic>
        <p:nvPicPr>
          <p:cNvPr id="30" name="Picture 29">
            <a:extLst>
              <a:ext uri="{FF2B5EF4-FFF2-40B4-BE49-F238E27FC236}">
                <a16:creationId xmlns:a16="http://schemas.microsoft.com/office/drawing/2014/main" id="{5762CDEC-A150-08D8-F4A8-3466883151AA}"/>
              </a:ext>
            </a:extLst>
          </p:cNvPr>
          <p:cNvPicPr>
            <a:picLocks noChangeAspect="1"/>
          </p:cNvPicPr>
          <p:nvPr/>
        </p:nvPicPr>
        <p:blipFill rotWithShape="1">
          <a:blip r:embed="rId5"/>
          <a:srcRect l="-412" t="2831" r="-1" b="-1"/>
          <a:stretch/>
        </p:blipFill>
        <p:spPr>
          <a:xfrm>
            <a:off x="458975" y="1951590"/>
            <a:ext cx="4957274" cy="350625"/>
          </a:xfrm>
          <a:prstGeom prst="rect">
            <a:avLst/>
          </a:prstGeom>
        </p:spPr>
      </p:pic>
      <p:sp>
        <p:nvSpPr>
          <p:cNvPr id="32" name="TextBox 31">
            <a:extLst>
              <a:ext uri="{FF2B5EF4-FFF2-40B4-BE49-F238E27FC236}">
                <a16:creationId xmlns:a16="http://schemas.microsoft.com/office/drawing/2014/main" id="{6FD1C21A-80A4-0BE2-9C03-A81008CCA61C}"/>
              </a:ext>
            </a:extLst>
          </p:cNvPr>
          <p:cNvSpPr txBox="1"/>
          <p:nvPr/>
        </p:nvSpPr>
        <p:spPr>
          <a:xfrm>
            <a:off x="458975" y="2316477"/>
            <a:ext cx="5176280" cy="830997"/>
          </a:xfrm>
          <a:prstGeom prst="rect">
            <a:avLst/>
          </a:prstGeom>
          <a:noFill/>
        </p:spPr>
        <p:txBody>
          <a:bodyPr wrap="square">
            <a:spAutoFit/>
          </a:bodyPr>
          <a:lstStyle/>
          <a:p>
            <a:pPr marL="171450" lvl="2" indent="-171450" algn="just">
              <a:buFont typeface="Arial" panose="020B0604020202020204" pitchFamily="34" charset="0"/>
              <a:buChar char="•"/>
            </a:pPr>
            <a:r>
              <a:rPr lang="en-US" sz="1200" dirty="0"/>
              <a:t>In this example, when collect() is called, Spark will figure out where the data is store in HDFS, pick a set of workers to run, process different partitions, send the byte codes to worker machines, collect back the result from the workers</a:t>
            </a:r>
          </a:p>
        </p:txBody>
      </p:sp>
      <p:pic>
        <p:nvPicPr>
          <p:cNvPr id="36" name="Picture 35">
            <a:extLst>
              <a:ext uri="{FF2B5EF4-FFF2-40B4-BE49-F238E27FC236}">
                <a16:creationId xmlns:a16="http://schemas.microsoft.com/office/drawing/2014/main" id="{A38A0886-8B4F-6314-467F-878B6A753F61}"/>
              </a:ext>
            </a:extLst>
          </p:cNvPr>
          <p:cNvPicPr>
            <a:picLocks noChangeAspect="1"/>
          </p:cNvPicPr>
          <p:nvPr/>
        </p:nvPicPr>
        <p:blipFill rotWithShape="1">
          <a:blip r:embed="rId6"/>
          <a:srcRect r="18768"/>
          <a:stretch/>
        </p:blipFill>
        <p:spPr>
          <a:xfrm>
            <a:off x="260338" y="3197923"/>
            <a:ext cx="4375457" cy="830997"/>
          </a:xfrm>
          <a:prstGeom prst="rect">
            <a:avLst/>
          </a:prstGeom>
        </p:spPr>
      </p:pic>
      <p:sp>
        <p:nvSpPr>
          <p:cNvPr id="47" name="TextBox 46">
            <a:extLst>
              <a:ext uri="{FF2B5EF4-FFF2-40B4-BE49-F238E27FC236}">
                <a16:creationId xmlns:a16="http://schemas.microsoft.com/office/drawing/2014/main" id="{0DD2382E-D5E2-D299-1915-67E19C91DA4E}"/>
              </a:ext>
            </a:extLst>
          </p:cNvPr>
          <p:cNvSpPr txBox="1"/>
          <p:nvPr/>
        </p:nvSpPr>
        <p:spPr>
          <a:xfrm>
            <a:off x="143542" y="4143167"/>
            <a:ext cx="5176280" cy="276999"/>
          </a:xfrm>
          <a:prstGeom prst="rect">
            <a:avLst/>
          </a:prstGeom>
          <a:noFill/>
        </p:spPr>
        <p:txBody>
          <a:bodyPr wrap="square">
            <a:spAutoFit/>
          </a:bodyPr>
          <a:lstStyle/>
          <a:p>
            <a:pPr marL="171450" lvl="2" indent="-171450" algn="just">
              <a:buFont typeface="Arial" panose="020B0604020202020204" pitchFamily="34" charset="0"/>
              <a:buChar char="•"/>
            </a:pPr>
            <a:r>
              <a:rPr lang="en-US" sz="1200" b="1" dirty="0"/>
              <a:t>Map()</a:t>
            </a:r>
            <a:r>
              <a:rPr lang="en-US" sz="1200" dirty="0"/>
              <a:t>: define function to process for each line of the input</a:t>
            </a:r>
          </a:p>
        </p:txBody>
      </p:sp>
      <p:pic>
        <p:nvPicPr>
          <p:cNvPr id="52" name="Picture 51">
            <a:extLst>
              <a:ext uri="{FF2B5EF4-FFF2-40B4-BE49-F238E27FC236}">
                <a16:creationId xmlns:a16="http://schemas.microsoft.com/office/drawing/2014/main" id="{CE8652F7-BA06-FB65-D773-77749B991F1F}"/>
              </a:ext>
            </a:extLst>
          </p:cNvPr>
          <p:cNvPicPr>
            <a:picLocks noChangeAspect="1"/>
          </p:cNvPicPr>
          <p:nvPr/>
        </p:nvPicPr>
        <p:blipFill>
          <a:blip r:embed="rId7"/>
          <a:stretch>
            <a:fillRect/>
          </a:stretch>
        </p:blipFill>
        <p:spPr>
          <a:xfrm>
            <a:off x="458975" y="4419145"/>
            <a:ext cx="4860847" cy="460833"/>
          </a:xfrm>
          <a:prstGeom prst="rect">
            <a:avLst/>
          </a:prstGeom>
        </p:spPr>
      </p:pic>
      <p:pic>
        <p:nvPicPr>
          <p:cNvPr id="55" name="Picture 54">
            <a:extLst>
              <a:ext uri="{FF2B5EF4-FFF2-40B4-BE49-F238E27FC236}">
                <a16:creationId xmlns:a16="http://schemas.microsoft.com/office/drawing/2014/main" id="{B46C83FC-7FB2-1661-93E9-9497AF32F17B}"/>
              </a:ext>
            </a:extLst>
          </p:cNvPr>
          <p:cNvPicPr>
            <a:picLocks noChangeAspect="1"/>
          </p:cNvPicPr>
          <p:nvPr/>
        </p:nvPicPr>
        <p:blipFill>
          <a:blip r:embed="rId8"/>
          <a:stretch>
            <a:fillRect/>
          </a:stretch>
        </p:blipFill>
        <p:spPr>
          <a:xfrm>
            <a:off x="260338" y="4924450"/>
            <a:ext cx="4375457" cy="231506"/>
          </a:xfrm>
          <a:prstGeom prst="rect">
            <a:avLst/>
          </a:prstGeom>
        </p:spPr>
      </p:pic>
      <p:sp>
        <p:nvSpPr>
          <p:cNvPr id="56" name="TextBox 55">
            <a:extLst>
              <a:ext uri="{FF2B5EF4-FFF2-40B4-BE49-F238E27FC236}">
                <a16:creationId xmlns:a16="http://schemas.microsoft.com/office/drawing/2014/main" id="{82C7D60F-5EF5-5524-777D-29AFCC7F3B76}"/>
              </a:ext>
            </a:extLst>
          </p:cNvPr>
          <p:cNvSpPr txBox="1"/>
          <p:nvPr/>
        </p:nvSpPr>
        <p:spPr>
          <a:xfrm>
            <a:off x="143542" y="5495579"/>
            <a:ext cx="5176280" cy="830997"/>
          </a:xfrm>
          <a:prstGeom prst="rect">
            <a:avLst/>
          </a:prstGeom>
          <a:noFill/>
        </p:spPr>
        <p:txBody>
          <a:bodyPr wrap="square">
            <a:spAutoFit/>
          </a:bodyPr>
          <a:lstStyle/>
          <a:p>
            <a:pPr marL="171450" lvl="2" indent="-171450" algn="just">
              <a:buFont typeface="Arial" panose="020B0604020202020204" pitchFamily="34" charset="0"/>
              <a:buChar char="•"/>
            </a:pPr>
            <a:r>
              <a:rPr lang="en-US" sz="1200" b="1" dirty="0"/>
              <a:t>Distinct()</a:t>
            </a:r>
            <a:r>
              <a:rPr lang="en-US" sz="1200" dirty="0"/>
              <a:t>: require communication between workers to shuffle the data</a:t>
            </a:r>
          </a:p>
          <a:p>
            <a:pPr marL="171450" lvl="2" indent="-171450" algn="just">
              <a:buFont typeface="Arial" panose="020B0604020202020204" pitchFamily="34" charset="0"/>
              <a:buChar char="•"/>
            </a:pPr>
            <a:r>
              <a:rPr lang="en-US" sz="1200" b="1" dirty="0" err="1"/>
              <a:t>groupByKey</a:t>
            </a:r>
            <a:r>
              <a:rPr lang="en-US" sz="1200" b="1" dirty="0"/>
              <a:t>()</a:t>
            </a:r>
            <a:r>
              <a:rPr lang="en-US" sz="1200" dirty="0"/>
              <a:t>: require communication, but Spark will optimize since Distinct() already put the records with the same keys on the same workers</a:t>
            </a:r>
          </a:p>
        </p:txBody>
      </p:sp>
      <p:pic>
        <p:nvPicPr>
          <p:cNvPr id="59" name="Picture 58">
            <a:extLst>
              <a:ext uri="{FF2B5EF4-FFF2-40B4-BE49-F238E27FC236}">
                <a16:creationId xmlns:a16="http://schemas.microsoft.com/office/drawing/2014/main" id="{D67DB676-F764-375B-8B9D-2BAC3485AEF8}"/>
              </a:ext>
            </a:extLst>
          </p:cNvPr>
          <p:cNvPicPr>
            <a:picLocks noChangeAspect="1"/>
          </p:cNvPicPr>
          <p:nvPr/>
        </p:nvPicPr>
        <p:blipFill>
          <a:blip r:embed="rId9"/>
          <a:stretch>
            <a:fillRect/>
          </a:stretch>
        </p:blipFill>
        <p:spPr>
          <a:xfrm>
            <a:off x="260338" y="5186600"/>
            <a:ext cx="4620006" cy="234518"/>
          </a:xfrm>
          <a:prstGeom prst="rect">
            <a:avLst/>
          </a:prstGeom>
        </p:spPr>
      </p:pic>
      <p:pic>
        <p:nvPicPr>
          <p:cNvPr id="62" name="Picture 61">
            <a:extLst>
              <a:ext uri="{FF2B5EF4-FFF2-40B4-BE49-F238E27FC236}">
                <a16:creationId xmlns:a16="http://schemas.microsoft.com/office/drawing/2014/main" id="{DC91323F-A1CC-820D-8BAF-A4A712CB50E9}"/>
              </a:ext>
            </a:extLst>
          </p:cNvPr>
          <p:cNvPicPr>
            <a:picLocks noChangeAspect="1"/>
          </p:cNvPicPr>
          <p:nvPr/>
        </p:nvPicPr>
        <p:blipFill>
          <a:blip r:embed="rId10"/>
          <a:stretch>
            <a:fillRect/>
          </a:stretch>
        </p:blipFill>
        <p:spPr>
          <a:xfrm>
            <a:off x="5442605" y="5509781"/>
            <a:ext cx="6177895" cy="491832"/>
          </a:xfrm>
          <a:prstGeom prst="rect">
            <a:avLst/>
          </a:prstGeom>
        </p:spPr>
      </p:pic>
      <p:pic>
        <p:nvPicPr>
          <p:cNvPr id="74" name="Picture 73">
            <a:extLst>
              <a:ext uri="{FF2B5EF4-FFF2-40B4-BE49-F238E27FC236}">
                <a16:creationId xmlns:a16="http://schemas.microsoft.com/office/drawing/2014/main" id="{157956E2-E296-CCE8-39BC-EAF81052C3F3}"/>
              </a:ext>
            </a:extLst>
          </p:cNvPr>
          <p:cNvPicPr>
            <a:picLocks noChangeAspect="1"/>
          </p:cNvPicPr>
          <p:nvPr/>
        </p:nvPicPr>
        <p:blipFill>
          <a:blip r:embed="rId11"/>
          <a:stretch>
            <a:fillRect/>
          </a:stretch>
        </p:blipFill>
        <p:spPr>
          <a:xfrm>
            <a:off x="5989025" y="2579982"/>
            <a:ext cx="4493909" cy="249184"/>
          </a:xfrm>
          <a:prstGeom prst="rect">
            <a:avLst/>
          </a:prstGeom>
        </p:spPr>
      </p:pic>
      <p:sp>
        <p:nvSpPr>
          <p:cNvPr id="75" name="TextBox 74">
            <a:extLst>
              <a:ext uri="{FF2B5EF4-FFF2-40B4-BE49-F238E27FC236}">
                <a16:creationId xmlns:a16="http://schemas.microsoft.com/office/drawing/2014/main" id="{8C364A24-3810-6950-7C3D-C87A6F6EBF34}"/>
              </a:ext>
            </a:extLst>
          </p:cNvPr>
          <p:cNvSpPr txBox="1"/>
          <p:nvPr/>
        </p:nvSpPr>
        <p:spPr>
          <a:xfrm>
            <a:off x="5907552" y="2905412"/>
            <a:ext cx="5374917" cy="461665"/>
          </a:xfrm>
          <a:prstGeom prst="rect">
            <a:avLst/>
          </a:prstGeom>
          <a:noFill/>
        </p:spPr>
        <p:txBody>
          <a:bodyPr wrap="square">
            <a:spAutoFit/>
          </a:bodyPr>
          <a:lstStyle/>
          <a:p>
            <a:pPr marL="171450" indent="-171450">
              <a:buFont typeface="Arial" panose="020B0604020202020204" pitchFamily="34" charset="0"/>
              <a:buChar char="•"/>
            </a:pPr>
            <a:r>
              <a:rPr lang="en-US" sz="1200" b="1" dirty="0"/>
              <a:t>cache()</a:t>
            </a:r>
            <a:r>
              <a:rPr lang="en-US" sz="1200" dirty="0"/>
              <a:t>:</a:t>
            </a:r>
            <a:r>
              <a:rPr lang="en-US" sz="1200" b="1" dirty="0"/>
              <a:t> </a:t>
            </a:r>
            <a:r>
              <a:rPr lang="en-US" sz="1200" dirty="0"/>
              <a:t>keep </a:t>
            </a:r>
            <a:r>
              <a:rPr lang="en-US" sz="1200" i="1" dirty="0"/>
              <a:t>links4</a:t>
            </a:r>
            <a:r>
              <a:rPr lang="en-US" sz="1200" dirty="0"/>
              <a:t> for in the cache memory as will be used frequently</a:t>
            </a:r>
          </a:p>
          <a:p>
            <a:pPr lvl="1"/>
            <a:endParaRPr lang="en-US" sz="1200" dirty="0"/>
          </a:p>
        </p:txBody>
      </p:sp>
      <p:grpSp>
        <p:nvGrpSpPr>
          <p:cNvPr id="109" name="Group 108">
            <a:extLst>
              <a:ext uri="{FF2B5EF4-FFF2-40B4-BE49-F238E27FC236}">
                <a16:creationId xmlns:a16="http://schemas.microsoft.com/office/drawing/2014/main" id="{E3FE3BB0-96EE-83D8-3922-1DDADC680A0E}"/>
              </a:ext>
            </a:extLst>
          </p:cNvPr>
          <p:cNvGrpSpPr/>
          <p:nvPr/>
        </p:nvGrpSpPr>
        <p:grpSpPr>
          <a:xfrm>
            <a:off x="4954772" y="959018"/>
            <a:ext cx="4048840" cy="1357459"/>
            <a:chOff x="4954772" y="959018"/>
            <a:chExt cx="4048840" cy="1357459"/>
          </a:xfrm>
        </p:grpSpPr>
        <p:grpSp>
          <p:nvGrpSpPr>
            <p:cNvPr id="83" name="Group 82">
              <a:extLst>
                <a:ext uri="{FF2B5EF4-FFF2-40B4-BE49-F238E27FC236}">
                  <a16:creationId xmlns:a16="http://schemas.microsoft.com/office/drawing/2014/main" id="{A721EA88-C61E-DB37-FFC9-56D242B2B45A}"/>
                </a:ext>
              </a:extLst>
            </p:cNvPr>
            <p:cNvGrpSpPr/>
            <p:nvPr/>
          </p:nvGrpSpPr>
          <p:grpSpPr>
            <a:xfrm>
              <a:off x="6014527" y="959018"/>
              <a:ext cx="2989085" cy="1357459"/>
              <a:chOff x="6014527" y="959018"/>
              <a:chExt cx="2989085" cy="1357459"/>
            </a:xfrm>
          </p:grpSpPr>
          <p:pic>
            <p:nvPicPr>
              <p:cNvPr id="81" name="Picture 80">
                <a:extLst>
                  <a:ext uri="{FF2B5EF4-FFF2-40B4-BE49-F238E27FC236}">
                    <a16:creationId xmlns:a16="http://schemas.microsoft.com/office/drawing/2014/main" id="{0E5D40DF-0270-EE8B-A121-73F3DB76281E}"/>
                  </a:ext>
                </a:extLst>
              </p:cNvPr>
              <p:cNvPicPr>
                <a:picLocks noChangeAspect="1"/>
              </p:cNvPicPr>
              <p:nvPr/>
            </p:nvPicPr>
            <p:blipFill>
              <a:blip r:embed="rId12"/>
              <a:stretch>
                <a:fillRect/>
              </a:stretch>
            </p:blipFill>
            <p:spPr>
              <a:xfrm>
                <a:off x="6014527" y="959018"/>
                <a:ext cx="2989085" cy="1357459"/>
              </a:xfrm>
              <a:prstGeom prst="rect">
                <a:avLst/>
              </a:prstGeom>
            </p:spPr>
          </p:pic>
          <p:sp>
            <p:nvSpPr>
              <p:cNvPr id="82" name="Rectangle 81">
                <a:extLst>
                  <a:ext uri="{FF2B5EF4-FFF2-40B4-BE49-F238E27FC236}">
                    <a16:creationId xmlns:a16="http://schemas.microsoft.com/office/drawing/2014/main" id="{98E4B854-A512-C80D-A160-EFEAA6439ECC}"/>
                  </a:ext>
                </a:extLst>
              </p:cNvPr>
              <p:cNvSpPr/>
              <p:nvPr/>
            </p:nvSpPr>
            <p:spPr>
              <a:xfrm>
                <a:off x="6202975" y="1386670"/>
                <a:ext cx="612495" cy="929807"/>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800" dirty="0"/>
              </a:p>
            </p:txBody>
          </p:sp>
        </p:grpSp>
        <p:cxnSp>
          <p:nvCxnSpPr>
            <p:cNvPr id="106" name="Straight Arrow Connector 105">
              <a:extLst>
                <a:ext uri="{FF2B5EF4-FFF2-40B4-BE49-F238E27FC236}">
                  <a16:creationId xmlns:a16="http://schemas.microsoft.com/office/drawing/2014/main" id="{349F317C-CEE8-06FD-5291-D1811E51B8F9}"/>
                </a:ext>
              </a:extLst>
            </p:cNvPr>
            <p:cNvCxnSpPr>
              <a:cxnSpLocks/>
            </p:cNvCxnSpPr>
            <p:nvPr/>
          </p:nvCxnSpPr>
          <p:spPr>
            <a:xfrm>
              <a:off x="4954772" y="1244184"/>
              <a:ext cx="1248203" cy="6312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758F6ED5-CA17-B036-4562-6E1E1E436667}"/>
              </a:ext>
            </a:extLst>
          </p:cNvPr>
          <p:cNvGrpSpPr/>
          <p:nvPr/>
        </p:nvGrpSpPr>
        <p:grpSpPr>
          <a:xfrm>
            <a:off x="5938034" y="3215782"/>
            <a:ext cx="5212566" cy="2252564"/>
            <a:chOff x="5938034" y="3215782"/>
            <a:chExt cx="5212566" cy="2252564"/>
          </a:xfrm>
        </p:grpSpPr>
        <p:pic>
          <p:nvPicPr>
            <p:cNvPr id="1026" name="Picture 2">
              <a:extLst>
                <a:ext uri="{FF2B5EF4-FFF2-40B4-BE49-F238E27FC236}">
                  <a16:creationId xmlns:a16="http://schemas.microsoft.com/office/drawing/2014/main" id="{2B38A688-064E-B982-79EE-EF15906D4C00}"/>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938034" y="3215782"/>
              <a:ext cx="3523466" cy="225256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378A11F-09CE-FA80-BD6F-6FD422D92269}"/>
                </a:ext>
              </a:extLst>
            </p:cNvPr>
            <p:cNvSpPr txBox="1"/>
            <p:nvPr/>
          </p:nvSpPr>
          <p:spPr>
            <a:xfrm>
              <a:off x="9206731" y="3493240"/>
              <a:ext cx="1943869" cy="1015663"/>
            </a:xfrm>
            <a:prstGeom prst="rect">
              <a:avLst/>
            </a:prstGeom>
            <a:noFill/>
          </p:spPr>
          <p:txBody>
            <a:bodyPr wrap="square">
              <a:spAutoFit/>
            </a:bodyPr>
            <a:lstStyle/>
            <a:p>
              <a:r>
                <a:rPr lang="en-SG" sz="1000" dirty="0">
                  <a:latin typeface="Noto Serif" panose="02020600060500020200" pitchFamily="18" charset="0"/>
                  <a:ea typeface="Noto Serif" panose="02020600060500020200" pitchFamily="18" charset="0"/>
                  <a:cs typeface="Noto Serif" panose="02020600060500020200" pitchFamily="18" charset="0"/>
                </a:rPr>
                <a:t>Page Rank’s graph lineage grows with every iteration as RDDs are immutable and new ranks, </a:t>
              </a:r>
              <a:r>
                <a:rPr lang="en-SG" sz="1000" dirty="0" err="1">
                  <a:latin typeface="Noto Serif" panose="02020600060500020200" pitchFamily="18" charset="0"/>
                  <a:ea typeface="Noto Serif" panose="02020600060500020200" pitchFamily="18" charset="0"/>
                  <a:cs typeface="Noto Serif" panose="02020600060500020200" pitchFamily="18" charset="0"/>
                </a:rPr>
                <a:t>contribs</a:t>
              </a:r>
              <a:r>
                <a:rPr lang="en-SG" sz="1000" dirty="0">
                  <a:latin typeface="Noto Serif" panose="02020600060500020200" pitchFamily="18" charset="0"/>
                  <a:ea typeface="Noto Serif" panose="02020600060500020200" pitchFamily="18" charset="0"/>
                  <a:cs typeface="Noto Serif" panose="02020600060500020200" pitchFamily="18" charset="0"/>
                </a:rPr>
                <a:t> RDDs get created</a:t>
              </a:r>
              <a:br>
                <a:rPr lang="en-SG" sz="1000" dirty="0">
                  <a:latin typeface="Noto Serif" panose="02020600060500020200" pitchFamily="18" charset="0"/>
                  <a:ea typeface="Noto Serif" panose="02020600060500020200" pitchFamily="18" charset="0"/>
                  <a:cs typeface="Noto Serif" panose="02020600060500020200" pitchFamily="18" charset="0"/>
                </a:rPr>
              </a:br>
              <a:endParaRPr lang="en-US" sz="1000" dirty="0">
                <a:latin typeface="Noto Serif" panose="02020600060500020200" pitchFamily="18" charset="0"/>
                <a:ea typeface="Noto Serif" panose="02020600060500020200" pitchFamily="18" charset="0"/>
                <a:cs typeface="Noto Serif" panose="02020600060500020200" pitchFamily="18" charset="0"/>
              </a:endParaRPr>
            </a:p>
          </p:txBody>
        </p:sp>
      </p:grpSp>
    </p:spTree>
    <p:extLst>
      <p:ext uri="{BB962C8B-B14F-4D97-AF65-F5344CB8AC3E}">
        <p14:creationId xmlns:p14="http://schemas.microsoft.com/office/powerpoint/2010/main" val="6747895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1"/>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1"/>
          <p:cNvSpPr txBox="1"/>
          <p:nvPr/>
        </p:nvSpPr>
        <p:spPr>
          <a:xfrm>
            <a:off x="260339" y="58868"/>
            <a:ext cx="565502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SG" sz="4000" b="1" dirty="0">
                <a:solidFill>
                  <a:schemeClr val="lt1"/>
                </a:solidFill>
                <a:latin typeface="Calibri"/>
                <a:ea typeface="Calibri"/>
                <a:cs typeface="Calibri"/>
                <a:sym typeface="Calibri"/>
              </a:rPr>
              <a:t>SPARK ETL </a:t>
            </a:r>
            <a:r>
              <a:rPr lang="en-US" sz="4000" b="1" dirty="0">
                <a:solidFill>
                  <a:schemeClr val="bg1"/>
                </a:solidFill>
                <a:latin typeface="Calibri"/>
                <a:ea typeface="Calibri"/>
                <a:cs typeface="Calibri"/>
                <a:sym typeface="Calibri"/>
              </a:rPr>
              <a:t>Example</a:t>
            </a:r>
            <a:endParaRPr sz="4000" b="1" dirty="0">
              <a:solidFill>
                <a:schemeClr val="lt1"/>
              </a:solidFill>
              <a:latin typeface="Calibri"/>
              <a:ea typeface="Calibri"/>
              <a:cs typeface="Calibri"/>
              <a:sym typeface="Calibri"/>
            </a:endParaRPr>
          </a:p>
        </p:txBody>
      </p:sp>
      <p:pic>
        <p:nvPicPr>
          <p:cNvPr id="319" name="Google Shape;319;p11" descr="Dr.Fissseha Berhane"/>
          <p:cNvPicPr preferRelativeResize="0"/>
          <p:nvPr/>
        </p:nvPicPr>
        <p:blipFill rotWithShape="1">
          <a:blip r:embed="rId3">
            <a:alphaModFix/>
          </a:blip>
          <a:srcRect l="19988" r="14923"/>
          <a:stretch/>
        </p:blipFill>
        <p:spPr>
          <a:xfrm>
            <a:off x="10901680" y="6049010"/>
            <a:ext cx="1290320" cy="808990"/>
          </a:xfrm>
          <a:prstGeom prst="rect">
            <a:avLst/>
          </a:prstGeom>
          <a:noFill/>
          <a:ln>
            <a:noFill/>
          </a:ln>
        </p:spPr>
      </p:pic>
      <p:pic>
        <p:nvPicPr>
          <p:cNvPr id="3" name="Picture 2">
            <a:extLst>
              <a:ext uri="{FF2B5EF4-FFF2-40B4-BE49-F238E27FC236}">
                <a16:creationId xmlns:a16="http://schemas.microsoft.com/office/drawing/2014/main" id="{6075CB0F-0D09-3DED-3836-93216AB7E17D}"/>
              </a:ext>
            </a:extLst>
          </p:cNvPr>
          <p:cNvPicPr>
            <a:picLocks noChangeAspect="1"/>
          </p:cNvPicPr>
          <p:nvPr/>
        </p:nvPicPr>
        <p:blipFill>
          <a:blip r:embed="rId4"/>
          <a:stretch>
            <a:fillRect/>
          </a:stretch>
        </p:blipFill>
        <p:spPr>
          <a:xfrm>
            <a:off x="260339" y="1060450"/>
            <a:ext cx="4775200" cy="2527300"/>
          </a:xfrm>
          <a:prstGeom prst="rect">
            <a:avLst/>
          </a:prstGeom>
        </p:spPr>
      </p:pic>
      <p:pic>
        <p:nvPicPr>
          <p:cNvPr id="5" name="Picture 4">
            <a:extLst>
              <a:ext uri="{FF2B5EF4-FFF2-40B4-BE49-F238E27FC236}">
                <a16:creationId xmlns:a16="http://schemas.microsoft.com/office/drawing/2014/main" id="{60BD74B3-F614-1286-25B2-82568340377A}"/>
              </a:ext>
            </a:extLst>
          </p:cNvPr>
          <p:cNvPicPr>
            <a:picLocks noChangeAspect="1"/>
          </p:cNvPicPr>
          <p:nvPr/>
        </p:nvPicPr>
        <p:blipFill rotWithShape="1">
          <a:blip r:embed="rId5"/>
          <a:srcRect r="54563"/>
          <a:stretch/>
        </p:blipFill>
        <p:spPr>
          <a:xfrm>
            <a:off x="5222359" y="1060449"/>
            <a:ext cx="3867161" cy="4785105"/>
          </a:xfrm>
          <a:prstGeom prst="rect">
            <a:avLst/>
          </a:prstGeom>
        </p:spPr>
      </p:pic>
      <p:sp>
        <p:nvSpPr>
          <p:cNvPr id="7" name="TextBox 6">
            <a:extLst>
              <a:ext uri="{FF2B5EF4-FFF2-40B4-BE49-F238E27FC236}">
                <a16:creationId xmlns:a16="http://schemas.microsoft.com/office/drawing/2014/main" id="{47C17BCF-B7A8-CC49-3426-AC2902893BAF}"/>
              </a:ext>
            </a:extLst>
          </p:cNvPr>
          <p:cNvSpPr txBox="1"/>
          <p:nvPr/>
        </p:nvSpPr>
        <p:spPr>
          <a:xfrm>
            <a:off x="9089520" y="1060450"/>
            <a:ext cx="2527300" cy="523220"/>
          </a:xfrm>
          <a:prstGeom prst="rect">
            <a:avLst/>
          </a:prstGeom>
          <a:noFill/>
        </p:spPr>
        <p:txBody>
          <a:bodyPr wrap="square">
            <a:spAutoFit/>
          </a:bodyPr>
          <a:lstStyle/>
          <a:p>
            <a:r>
              <a:rPr lang="en-SG" b="1" dirty="0" err="1">
                <a:latin typeface="Noto Serif" panose="02020600060500020200" pitchFamily="18" charset="0"/>
                <a:ea typeface="Noto Serif" panose="02020600060500020200" pitchFamily="18" charset="0"/>
                <a:cs typeface="Noto Serif" panose="02020600060500020200" pitchFamily="18" charset="0"/>
              </a:rPr>
              <a:t>Builds.sbt</a:t>
            </a:r>
            <a:r>
              <a:rPr lang="en-SG" dirty="0">
                <a:latin typeface="Noto Serif" panose="02020600060500020200" pitchFamily="18" charset="0"/>
                <a:ea typeface="Noto Serif" panose="02020600060500020200" pitchFamily="18" charset="0"/>
                <a:cs typeface="Noto Serif" panose="02020600060500020200" pitchFamily="18" charset="0"/>
              </a:rPr>
              <a:t>: rules when project being compiled</a:t>
            </a:r>
            <a:endParaRPr lang="en-US" dirty="0">
              <a:latin typeface="Noto Serif" panose="02020600060500020200" pitchFamily="18" charset="0"/>
              <a:ea typeface="Noto Serif" panose="02020600060500020200" pitchFamily="18" charset="0"/>
              <a:cs typeface="Noto Serif" panose="02020600060500020200" pitchFamily="18" charset="0"/>
            </a:endParaRPr>
          </a:p>
        </p:txBody>
      </p:sp>
      <p:pic>
        <p:nvPicPr>
          <p:cNvPr id="9" name="Picture 8">
            <a:extLst>
              <a:ext uri="{FF2B5EF4-FFF2-40B4-BE49-F238E27FC236}">
                <a16:creationId xmlns:a16="http://schemas.microsoft.com/office/drawing/2014/main" id="{D4E83C61-0B0B-F788-1219-9DD38DFE40D0}"/>
              </a:ext>
            </a:extLst>
          </p:cNvPr>
          <p:cNvPicPr>
            <a:picLocks noChangeAspect="1"/>
          </p:cNvPicPr>
          <p:nvPr/>
        </p:nvPicPr>
        <p:blipFill rotWithShape="1">
          <a:blip r:embed="rId6"/>
          <a:srcRect l="-3596" t="-3595" r="73040" b="73302"/>
          <a:stretch/>
        </p:blipFill>
        <p:spPr>
          <a:xfrm>
            <a:off x="4908550" y="5958205"/>
            <a:ext cx="2952750" cy="615814"/>
          </a:xfrm>
          <a:prstGeom prst="rect">
            <a:avLst/>
          </a:prstGeom>
        </p:spPr>
      </p:pic>
      <p:pic>
        <p:nvPicPr>
          <p:cNvPr id="10" name="Picture 9">
            <a:extLst>
              <a:ext uri="{FF2B5EF4-FFF2-40B4-BE49-F238E27FC236}">
                <a16:creationId xmlns:a16="http://schemas.microsoft.com/office/drawing/2014/main" id="{5FA46963-9BC1-EE96-42CA-EF80EA7A7276}"/>
              </a:ext>
            </a:extLst>
          </p:cNvPr>
          <p:cNvPicPr>
            <a:picLocks noChangeAspect="1"/>
          </p:cNvPicPr>
          <p:nvPr/>
        </p:nvPicPr>
        <p:blipFill rotWithShape="1">
          <a:blip r:embed="rId6"/>
          <a:srcRect l="84203" t="-616" r="-724" b="35644"/>
          <a:stretch/>
        </p:blipFill>
        <p:spPr>
          <a:xfrm>
            <a:off x="9276340" y="1835140"/>
            <a:ext cx="1596520" cy="1320800"/>
          </a:xfrm>
          <a:prstGeom prst="rect">
            <a:avLst/>
          </a:prstGeom>
        </p:spPr>
      </p:pic>
    </p:spTree>
    <p:extLst>
      <p:ext uri="{BB962C8B-B14F-4D97-AF65-F5344CB8AC3E}">
        <p14:creationId xmlns:p14="http://schemas.microsoft.com/office/powerpoint/2010/main" val="932705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1"/>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1"/>
          <p:cNvSpPr txBox="1"/>
          <p:nvPr/>
        </p:nvSpPr>
        <p:spPr>
          <a:xfrm>
            <a:off x="260339" y="58868"/>
            <a:ext cx="565502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SG" sz="4000" b="1" dirty="0">
                <a:solidFill>
                  <a:schemeClr val="lt1"/>
                </a:solidFill>
                <a:latin typeface="Calibri"/>
                <a:ea typeface="Calibri"/>
                <a:cs typeface="Calibri"/>
                <a:sym typeface="Calibri"/>
              </a:rPr>
              <a:t>SPARK ETL </a:t>
            </a:r>
            <a:r>
              <a:rPr lang="en-US" sz="4000" b="1" dirty="0">
                <a:solidFill>
                  <a:schemeClr val="bg1"/>
                </a:solidFill>
                <a:latin typeface="Calibri"/>
                <a:ea typeface="Calibri"/>
                <a:cs typeface="Calibri"/>
                <a:sym typeface="Calibri"/>
              </a:rPr>
              <a:t>Example</a:t>
            </a:r>
            <a:endParaRPr sz="4000" b="1" dirty="0">
              <a:solidFill>
                <a:schemeClr val="lt1"/>
              </a:solidFill>
              <a:latin typeface="Calibri"/>
              <a:ea typeface="Calibri"/>
              <a:cs typeface="Calibri"/>
              <a:sym typeface="Calibri"/>
            </a:endParaRPr>
          </a:p>
        </p:txBody>
      </p:sp>
      <p:pic>
        <p:nvPicPr>
          <p:cNvPr id="319" name="Google Shape;319;p11" descr="Dr.Fissseha Berhane"/>
          <p:cNvPicPr preferRelativeResize="0"/>
          <p:nvPr/>
        </p:nvPicPr>
        <p:blipFill rotWithShape="1">
          <a:blip r:embed="rId3">
            <a:alphaModFix/>
          </a:blip>
          <a:srcRect l="19988" r="14923"/>
          <a:stretch/>
        </p:blipFill>
        <p:spPr>
          <a:xfrm>
            <a:off x="10901680" y="6049010"/>
            <a:ext cx="1290320" cy="808990"/>
          </a:xfrm>
          <a:prstGeom prst="rect">
            <a:avLst/>
          </a:prstGeom>
          <a:noFill/>
          <a:ln>
            <a:noFill/>
          </a:ln>
        </p:spPr>
      </p:pic>
      <p:sp>
        <p:nvSpPr>
          <p:cNvPr id="7" name="TextBox 6">
            <a:extLst>
              <a:ext uri="{FF2B5EF4-FFF2-40B4-BE49-F238E27FC236}">
                <a16:creationId xmlns:a16="http://schemas.microsoft.com/office/drawing/2014/main" id="{47C17BCF-B7A8-CC49-3426-AC2902893BAF}"/>
              </a:ext>
            </a:extLst>
          </p:cNvPr>
          <p:cNvSpPr txBox="1"/>
          <p:nvPr/>
        </p:nvSpPr>
        <p:spPr>
          <a:xfrm>
            <a:off x="5915365" y="1066800"/>
            <a:ext cx="6016296" cy="2677656"/>
          </a:xfrm>
          <a:prstGeom prst="rect">
            <a:avLst/>
          </a:prstGeom>
          <a:noFill/>
        </p:spPr>
        <p:txBody>
          <a:bodyPr wrap="square">
            <a:spAutoFit/>
          </a:bodyPr>
          <a:lstStyle/>
          <a:p>
            <a:r>
              <a:rPr lang="en-SG" b="1" dirty="0" err="1">
                <a:latin typeface="Noto Serif" panose="02020600060500020200" pitchFamily="18" charset="0"/>
                <a:ea typeface="Noto Serif" panose="02020600060500020200" pitchFamily="18" charset="0"/>
                <a:cs typeface="Noto Serif" panose="02020600060500020200" pitchFamily="18" charset="0"/>
              </a:rPr>
              <a:t>Ingestion.scale</a:t>
            </a:r>
            <a:r>
              <a:rPr lang="en-SG" dirty="0">
                <a:latin typeface="Noto Serif" panose="02020600060500020200" pitchFamily="18" charset="0"/>
                <a:ea typeface="Noto Serif" panose="02020600060500020200" pitchFamily="18" charset="0"/>
                <a:cs typeface="Noto Serif" panose="02020600060500020200" pitchFamily="18" charset="0"/>
              </a:rPr>
              <a:t>: Data Ingestion from SQL to Data Lake</a:t>
            </a:r>
          </a:p>
          <a:p>
            <a:r>
              <a:rPr lang="en-US" dirty="0">
                <a:latin typeface="Noto Serif" panose="02020600060500020200" pitchFamily="18" charset="0"/>
                <a:ea typeface="Noto Serif" panose="02020600060500020200" pitchFamily="18" charset="0"/>
                <a:cs typeface="Noto Serif" panose="02020600060500020200" pitchFamily="18" charset="0"/>
              </a:rPr>
              <a:t>Spark Submit: table name + execution day (use for data partition in data lake)</a:t>
            </a:r>
          </a:p>
          <a:p>
            <a:endParaRPr lang="en-US" dirty="0">
              <a:latin typeface="Noto Serif" panose="02020600060500020200" pitchFamily="18" charset="0"/>
              <a:ea typeface="Noto Serif" panose="02020600060500020200" pitchFamily="18" charset="0"/>
              <a:cs typeface="Noto Serif" panose="02020600060500020200" pitchFamily="18" charset="0"/>
            </a:endParaRPr>
          </a:p>
          <a:p>
            <a:endParaRPr lang="en-US" dirty="0">
              <a:latin typeface="Noto Serif" panose="02020600060500020200" pitchFamily="18" charset="0"/>
              <a:ea typeface="Noto Serif" panose="02020600060500020200" pitchFamily="18" charset="0"/>
              <a:cs typeface="Noto Serif" panose="02020600060500020200" pitchFamily="18" charset="0"/>
            </a:endParaRPr>
          </a:p>
          <a:p>
            <a:r>
              <a:rPr lang="en-US" dirty="0">
                <a:latin typeface="Noto Serif" panose="02020600060500020200" pitchFamily="18" charset="0"/>
                <a:ea typeface="Noto Serif" panose="02020600060500020200" pitchFamily="18" charset="0"/>
                <a:cs typeface="Noto Serif" panose="02020600060500020200" pitchFamily="18" charset="0"/>
              </a:rPr>
              <a:t>Ingestion:</a:t>
            </a:r>
          </a:p>
          <a:p>
            <a:pPr marL="285750" indent="-285750">
              <a:buFont typeface="Arial" panose="020B0604020202020204" pitchFamily="34" charset="0"/>
              <a:buChar char="•"/>
            </a:pPr>
            <a:r>
              <a:rPr lang="en-US" dirty="0">
                <a:latin typeface="Noto Serif" panose="02020600060500020200" pitchFamily="18" charset="0"/>
                <a:ea typeface="Noto Serif" panose="02020600060500020200" pitchFamily="18" charset="0"/>
                <a:cs typeface="Noto Serif" panose="02020600060500020200" pitchFamily="18" charset="0"/>
              </a:rPr>
              <a:t>Spark sessions</a:t>
            </a:r>
          </a:p>
          <a:p>
            <a:pPr marL="285750" indent="-285750">
              <a:buFont typeface="Arial" panose="020B0604020202020204" pitchFamily="34" charset="0"/>
              <a:buChar char="•"/>
            </a:pPr>
            <a:r>
              <a:rPr lang="en-US" dirty="0">
                <a:latin typeface="Noto Serif" panose="02020600060500020200" pitchFamily="18" charset="0"/>
                <a:ea typeface="Noto Serif" panose="02020600060500020200" pitchFamily="18" charset="0"/>
                <a:cs typeface="Noto Serif" panose="02020600060500020200" pitchFamily="18" charset="0"/>
              </a:rPr>
              <a:t>Incremental loading: The ingestion pipeline will try to get the latest data at the end of the day from </a:t>
            </a:r>
            <a:r>
              <a:rPr lang="en-US" dirty="0" err="1">
                <a:latin typeface="Noto Serif" panose="02020600060500020200" pitchFamily="18" charset="0"/>
                <a:ea typeface="Noto Serif" panose="02020600060500020200" pitchFamily="18" charset="0"/>
                <a:cs typeface="Noto Serif" panose="02020600060500020200" pitchFamily="18" charset="0"/>
              </a:rPr>
              <a:t>mysql</a:t>
            </a:r>
            <a:r>
              <a:rPr lang="en-US" dirty="0">
                <a:latin typeface="Noto Serif" panose="02020600060500020200" pitchFamily="18" charset="0"/>
                <a:ea typeface="Noto Serif" panose="02020600060500020200" pitchFamily="18" charset="0"/>
                <a:cs typeface="Noto Serif" panose="02020600060500020200" pitchFamily="18" charset="0"/>
              </a:rPr>
              <a:t> and put into data lake. How: get the latest data in the data lake, in this case is row 10, and compare with data from </a:t>
            </a:r>
            <a:r>
              <a:rPr lang="en-US" dirty="0" err="1">
                <a:latin typeface="Noto Serif" panose="02020600060500020200" pitchFamily="18" charset="0"/>
                <a:ea typeface="Noto Serif" panose="02020600060500020200" pitchFamily="18" charset="0"/>
                <a:cs typeface="Noto Serif" panose="02020600060500020200" pitchFamily="18" charset="0"/>
              </a:rPr>
              <a:t>mysql</a:t>
            </a:r>
            <a:r>
              <a:rPr lang="en-US" dirty="0">
                <a:latin typeface="Noto Serif" panose="02020600060500020200" pitchFamily="18" charset="0"/>
                <a:ea typeface="Noto Serif" panose="02020600060500020200" pitchFamily="18" charset="0"/>
                <a:cs typeface="Noto Serif" panose="02020600060500020200" pitchFamily="18" charset="0"/>
              </a:rPr>
              <a:t>, in this case is row 10 to 15. Save to </a:t>
            </a:r>
            <a:r>
              <a:rPr lang="en-US" dirty="0" err="1">
                <a:latin typeface="Noto Serif" panose="02020600060500020200" pitchFamily="18" charset="0"/>
                <a:ea typeface="Noto Serif" panose="02020600060500020200" pitchFamily="18" charset="0"/>
                <a:cs typeface="Noto Serif" panose="02020600060500020200" pitchFamily="18" charset="0"/>
              </a:rPr>
              <a:t>hadoop</a:t>
            </a:r>
            <a:r>
              <a:rPr lang="en-US" dirty="0">
                <a:latin typeface="Noto Serif" panose="02020600060500020200" pitchFamily="18" charset="0"/>
                <a:ea typeface="Noto Serif" panose="02020600060500020200" pitchFamily="18" charset="0"/>
                <a:cs typeface="Noto Serif" panose="02020600060500020200" pitchFamily="18" charset="0"/>
              </a:rPr>
              <a:t> </a:t>
            </a:r>
            <a:r>
              <a:rPr lang="en-US" dirty="0" err="1">
                <a:latin typeface="Noto Serif" panose="02020600060500020200" pitchFamily="18" charset="0"/>
                <a:ea typeface="Noto Serif" panose="02020600060500020200" pitchFamily="18" charset="0"/>
                <a:cs typeface="Noto Serif" panose="02020600060500020200" pitchFamily="18" charset="0"/>
              </a:rPr>
              <a:t>hdfs</a:t>
            </a:r>
            <a:endParaRPr lang="en-US" dirty="0">
              <a:latin typeface="Noto Serif" panose="02020600060500020200" pitchFamily="18" charset="0"/>
              <a:ea typeface="Noto Serif" panose="02020600060500020200" pitchFamily="18" charset="0"/>
              <a:cs typeface="Noto Serif" panose="02020600060500020200" pitchFamily="18" charset="0"/>
            </a:endParaRPr>
          </a:p>
        </p:txBody>
      </p:sp>
      <p:pic>
        <p:nvPicPr>
          <p:cNvPr id="23" name="Picture 22">
            <a:extLst>
              <a:ext uri="{FF2B5EF4-FFF2-40B4-BE49-F238E27FC236}">
                <a16:creationId xmlns:a16="http://schemas.microsoft.com/office/drawing/2014/main" id="{0B903215-5AC4-4AA9-A716-7D1D87C5FE88}"/>
              </a:ext>
            </a:extLst>
          </p:cNvPr>
          <p:cNvPicPr>
            <a:picLocks noChangeAspect="1"/>
          </p:cNvPicPr>
          <p:nvPr/>
        </p:nvPicPr>
        <p:blipFill>
          <a:blip r:embed="rId4"/>
          <a:stretch>
            <a:fillRect/>
          </a:stretch>
        </p:blipFill>
        <p:spPr>
          <a:xfrm>
            <a:off x="260339" y="1060450"/>
            <a:ext cx="5346700" cy="5504886"/>
          </a:xfrm>
          <a:prstGeom prst="rect">
            <a:avLst/>
          </a:prstGeom>
        </p:spPr>
      </p:pic>
      <p:pic>
        <p:nvPicPr>
          <p:cNvPr id="25" name="Picture 24">
            <a:extLst>
              <a:ext uri="{FF2B5EF4-FFF2-40B4-BE49-F238E27FC236}">
                <a16:creationId xmlns:a16="http://schemas.microsoft.com/office/drawing/2014/main" id="{C097E54B-C3F5-0AC0-2BF1-8893B2CF9A22}"/>
              </a:ext>
            </a:extLst>
          </p:cNvPr>
          <p:cNvPicPr>
            <a:picLocks noChangeAspect="1"/>
          </p:cNvPicPr>
          <p:nvPr/>
        </p:nvPicPr>
        <p:blipFill>
          <a:blip r:embed="rId5"/>
          <a:stretch>
            <a:fillRect/>
          </a:stretch>
        </p:blipFill>
        <p:spPr>
          <a:xfrm>
            <a:off x="6242050" y="3770190"/>
            <a:ext cx="3543300" cy="2768600"/>
          </a:xfrm>
          <a:prstGeom prst="rect">
            <a:avLst/>
          </a:prstGeom>
        </p:spPr>
      </p:pic>
      <p:pic>
        <p:nvPicPr>
          <p:cNvPr id="26" name="Picture 25">
            <a:extLst>
              <a:ext uri="{FF2B5EF4-FFF2-40B4-BE49-F238E27FC236}">
                <a16:creationId xmlns:a16="http://schemas.microsoft.com/office/drawing/2014/main" id="{6C0CA8B8-73F6-BF80-F337-7B7982C47870}"/>
              </a:ext>
            </a:extLst>
          </p:cNvPr>
          <p:cNvPicPr>
            <a:picLocks noChangeAspect="1"/>
          </p:cNvPicPr>
          <p:nvPr/>
        </p:nvPicPr>
        <p:blipFill rotWithShape="1">
          <a:blip r:embed="rId6"/>
          <a:srcRect t="50000"/>
          <a:stretch/>
        </p:blipFill>
        <p:spPr>
          <a:xfrm>
            <a:off x="5915364" y="1787399"/>
            <a:ext cx="5667035" cy="415675"/>
          </a:xfrm>
          <a:prstGeom prst="rect">
            <a:avLst/>
          </a:prstGeom>
        </p:spPr>
      </p:pic>
    </p:spTree>
    <p:extLst>
      <p:ext uri="{BB962C8B-B14F-4D97-AF65-F5344CB8AC3E}">
        <p14:creationId xmlns:p14="http://schemas.microsoft.com/office/powerpoint/2010/main" val="269254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1"/>
          <p:cNvSpPr/>
          <p:nvPr/>
        </p:nvSpPr>
        <p:spPr>
          <a:xfrm>
            <a:off x="0" y="0"/>
            <a:ext cx="12192000" cy="82562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11"/>
          <p:cNvSpPr txBox="1"/>
          <p:nvPr/>
        </p:nvSpPr>
        <p:spPr>
          <a:xfrm>
            <a:off x="260339" y="58868"/>
            <a:ext cx="565502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SG" sz="4000" b="1" dirty="0">
                <a:solidFill>
                  <a:schemeClr val="lt1"/>
                </a:solidFill>
                <a:latin typeface="Calibri"/>
                <a:ea typeface="Calibri"/>
                <a:cs typeface="Calibri"/>
                <a:sym typeface="Calibri"/>
              </a:rPr>
              <a:t>SPARK ETL </a:t>
            </a:r>
            <a:r>
              <a:rPr lang="en-US" sz="4000" b="1" dirty="0">
                <a:solidFill>
                  <a:schemeClr val="bg1"/>
                </a:solidFill>
                <a:latin typeface="Calibri"/>
                <a:ea typeface="Calibri"/>
                <a:cs typeface="Calibri"/>
                <a:sym typeface="Calibri"/>
              </a:rPr>
              <a:t>Example</a:t>
            </a:r>
            <a:endParaRPr sz="4000" b="1" dirty="0">
              <a:solidFill>
                <a:schemeClr val="lt1"/>
              </a:solidFill>
              <a:latin typeface="Calibri"/>
              <a:ea typeface="Calibri"/>
              <a:cs typeface="Calibri"/>
              <a:sym typeface="Calibri"/>
            </a:endParaRPr>
          </a:p>
        </p:txBody>
      </p:sp>
      <p:pic>
        <p:nvPicPr>
          <p:cNvPr id="319" name="Google Shape;319;p11" descr="Dr.Fissseha Berhane"/>
          <p:cNvPicPr preferRelativeResize="0"/>
          <p:nvPr/>
        </p:nvPicPr>
        <p:blipFill rotWithShape="1">
          <a:blip r:embed="rId3">
            <a:alphaModFix/>
          </a:blip>
          <a:srcRect l="19988" r="14923"/>
          <a:stretch/>
        </p:blipFill>
        <p:spPr>
          <a:xfrm>
            <a:off x="10901680" y="6049010"/>
            <a:ext cx="1290320" cy="808990"/>
          </a:xfrm>
          <a:prstGeom prst="rect">
            <a:avLst/>
          </a:prstGeom>
          <a:noFill/>
          <a:ln>
            <a:noFill/>
          </a:ln>
        </p:spPr>
      </p:pic>
      <p:pic>
        <p:nvPicPr>
          <p:cNvPr id="8" name="Picture 7">
            <a:extLst>
              <a:ext uri="{FF2B5EF4-FFF2-40B4-BE49-F238E27FC236}">
                <a16:creationId xmlns:a16="http://schemas.microsoft.com/office/drawing/2014/main" id="{215EB90F-1916-5A1D-3B48-D3AA62BFE1D8}"/>
              </a:ext>
            </a:extLst>
          </p:cNvPr>
          <p:cNvPicPr>
            <a:picLocks noChangeAspect="1"/>
          </p:cNvPicPr>
          <p:nvPr/>
        </p:nvPicPr>
        <p:blipFill>
          <a:blip r:embed="rId4"/>
          <a:stretch>
            <a:fillRect/>
          </a:stretch>
        </p:blipFill>
        <p:spPr>
          <a:xfrm>
            <a:off x="260339" y="1110707"/>
            <a:ext cx="7772400" cy="3491661"/>
          </a:xfrm>
          <a:prstGeom prst="rect">
            <a:avLst/>
          </a:prstGeom>
        </p:spPr>
      </p:pic>
      <p:pic>
        <p:nvPicPr>
          <p:cNvPr id="10" name="Picture 9">
            <a:extLst>
              <a:ext uri="{FF2B5EF4-FFF2-40B4-BE49-F238E27FC236}">
                <a16:creationId xmlns:a16="http://schemas.microsoft.com/office/drawing/2014/main" id="{CEA829FA-27D3-85B9-CE01-F6512414B114}"/>
              </a:ext>
            </a:extLst>
          </p:cNvPr>
          <p:cNvPicPr>
            <a:picLocks noChangeAspect="1"/>
          </p:cNvPicPr>
          <p:nvPr/>
        </p:nvPicPr>
        <p:blipFill>
          <a:blip r:embed="rId5"/>
          <a:stretch>
            <a:fillRect/>
          </a:stretch>
        </p:blipFill>
        <p:spPr>
          <a:xfrm>
            <a:off x="1060450" y="3833765"/>
            <a:ext cx="6972289" cy="2965367"/>
          </a:xfrm>
          <a:prstGeom prst="rect">
            <a:avLst/>
          </a:prstGeom>
        </p:spPr>
      </p:pic>
    </p:spTree>
    <p:extLst>
      <p:ext uri="{BB962C8B-B14F-4D97-AF65-F5344CB8AC3E}">
        <p14:creationId xmlns:p14="http://schemas.microsoft.com/office/powerpoint/2010/main" val="100882127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5252</TotalTime>
  <Words>1555</Words>
  <Application>Microsoft Macintosh PowerPoint</Application>
  <PresentationFormat>Widescreen</PresentationFormat>
  <Paragraphs>149</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Consolas</vt:lpstr>
      <vt:lpstr>Courier New</vt:lpstr>
      <vt:lpstr>Guardian Text Sans 2</vt:lpstr>
      <vt:lpstr>Noto Serif</vt:lpstr>
      <vt:lpstr>Noto Serif</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VU Viet Linh</dc:creator>
  <cp:lastModifiedBy>NGUYEN Ha Quan</cp:lastModifiedBy>
  <cp:revision>170</cp:revision>
  <dcterms:created xsi:type="dcterms:W3CDTF">2022-07-04T15:47:50Z</dcterms:created>
  <dcterms:modified xsi:type="dcterms:W3CDTF">2022-10-29T03:55:43Z</dcterms:modified>
</cp:coreProperties>
</file>